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71" r:id="rId4"/>
    <p:sldId id="258" r:id="rId5"/>
    <p:sldId id="270" r:id="rId6"/>
    <p:sldId id="273" r:id="rId7"/>
    <p:sldId id="261" r:id="rId8"/>
    <p:sldId id="276" r:id="rId9"/>
    <p:sldId id="275" r:id="rId10"/>
    <p:sldId id="265" r:id="rId11"/>
    <p:sldId id="274" r:id="rId12"/>
    <p:sldId id="267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7D5A5D6-68DB-392E-9DBF-BAF4F9C30F45}" name="Aschoff, JohannesMaximilian" initials="JA" userId="S::johannesmaximilian.aschoff@student.unisg.ch::b268d7e1-61fe-46e2-8b05-0d4b77a0f90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3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84"/>
    <p:restoredTop sz="94648"/>
  </p:normalViewPr>
  <p:slideViewPr>
    <p:cSldViewPr snapToGrid="0">
      <p:cViewPr>
        <p:scale>
          <a:sx n="100" d="100"/>
          <a:sy n="100" d="100"/>
        </p:scale>
        <p:origin x="144" y="416"/>
      </p:cViewPr>
      <p:guideLst>
        <p:guide orient="horz" pos="2205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B606DD-BDF9-4990-A99A-2CD5C359BF04}" type="datetimeFigureOut">
              <a:rPr lang="en-GB" smtClean="0"/>
              <a:t>05/12/2024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28AD73-B267-4FED-9BE6-EADB8D7607B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3226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8AD73-B267-4FED-9BE6-EADB8D7607B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1599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5233F-BBC3-6E52-1B05-27674F66C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52D6DD2-A378-472C-5DB2-9FAA763A69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E6880F8-1132-6808-9571-01AF7AA551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ED79C41-BA14-8395-DE81-9095B648EC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8AD73-B267-4FED-9BE6-EADB8D7607B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870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C1CA6-7D8B-88B3-F6F0-8EA1C54E6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F67BB3D-BBD6-B1CE-D786-F36B23C948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DD606B8-65A0-A687-5638-93688318E1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4035F6-B350-684B-4536-E9E096C58F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8AD73-B267-4FED-9BE6-EADB8D7607B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9971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8AD73-B267-4FED-9BE6-EADB8D7607B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175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E97FD0-3B89-364A-DE9C-B6862E0FA0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BF9F70E-872D-23F3-0AB5-4B3D8AD4F2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4D40A0-6825-5E6B-677B-59A74B3E8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05.12.24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7AE8F8-D7D1-2917-0425-EF876DA32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FB775F-34D1-800C-1258-D6050A2C4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5290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A052E9-95D0-D40F-B3FC-9E6595596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60A6955-5E9D-6062-C559-8449BA5758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6E53D7-FE33-279F-8925-889831486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05.12.24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29C09E-E574-409F-93EF-7330A455D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37FD8C-209D-D677-CF2A-C2E595A4F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1654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2009761-97E0-ACAF-B150-F23138D7D4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A9B5FE5-656B-0935-A524-28D857027F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B11B5A7-4CE5-2190-6C41-2235DD74A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05.12.24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E9BFB7-4F05-E410-17FE-8B7DA9CD0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C8DA79-18BF-CBF5-959A-5B1F024C9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374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A50CF5-F47C-ADFA-DE56-DC600439A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CC15A0-6C57-28D2-8DB2-E153A5D74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7DDADF-CD89-5F09-BFCE-AE16CCFAF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05.12.24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A7189C-D751-F5F8-95F4-ED4DBFE7D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9144E6-E39C-73C7-AD4D-27D9C41B6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4914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1B60F6-7B3B-FAB1-98B7-100B6A6B4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CDDE531-4A06-3B4D-3543-44209647C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8A8D16-D374-9BA6-2FF9-1C7451D92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05.12.24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EF0111-6390-564C-0C64-1A3C4862D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2C9C02-91FE-4D1B-2491-78070E3FC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8869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4BCECB-050B-694A-EDEC-BF1E36457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B463F1-B578-4E51-EEEE-18ABFFDDC6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64A4CC-B816-35E3-A7F1-6E72524C8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751B9D5-CC35-711E-0E3C-9C250A454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05.12.24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7225D61-6AD6-D68F-1475-B6C232FD2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9AF3BBA-2A5C-7834-8788-901B7AED2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796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A1B42E-BE1D-FD47-8CD3-D13831EA4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9E0FE0B-6349-8C5C-4858-6080B7E170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CCC85D-D8B0-7F39-5F09-FEF86DC30D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441A6DB-5775-60D3-FEFF-A7AAA7143D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58BF623-C306-92BD-0BF5-1B8D2637B9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E801B92-43A4-4F6F-4BE4-2EA3FC6CD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05.12.24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C9C3ABB-8530-8C00-0384-FFE94B695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DDBD748-94E5-76D0-249F-F68410E74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3357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08D26B-2F19-806B-7911-FA8BC8160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9823808-B05C-01D3-68AD-0E55A136C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05.12.24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ED46F0-FC7C-079B-7D6B-5BBD9A85D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654830B-8ABC-833C-1491-F571A295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5341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E3EA25C-ADE1-7883-AF5B-7D80B70B8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05.12.24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E89687D-DCCF-F69E-187F-FE3AE6341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B7640F-8B52-FDFA-2F96-752A34B9A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4855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6A0D6E-EF2D-743C-BEDA-EAD0E2C78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E26DA0-D6FA-B9E9-D084-7BFAD0405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5D567CF-B5F6-9742-00A4-DBA718BBB3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F45D514-3D71-2ACE-CCAB-36AA4A39F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05.12.24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4840547-736F-A651-8CEF-15D147F21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8651CCE-E094-221A-A358-5D8E855E3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9330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8800B1-6608-008D-F146-7BC6368E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2310C21-FA99-F1FD-84CD-615D96F2B7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EC11E4E-40E5-3156-C939-54551DCAC6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682F91D-86C1-8189-8BAD-CCC175F82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143C-9D72-FB44-A55D-7403347E463C}" type="datetimeFigureOut">
              <a:rPr lang="de-DE" smtClean="0"/>
              <a:t>05.12.24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8551D89-8865-FC62-D3FF-8CAE000BF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CE3F68C-D9A2-F3D4-98EE-CE10443B5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9684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654CC2EE-20CD-A653-9146-29E38A66A86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261634951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4" imgW="7772400" imgH="10058400" progId="TCLayout.ActiveDocument.1">
                  <p:embed/>
                </p:oleObj>
              </mc:Choice>
              <mc:Fallback>
                <p:oleObj name="think-cell Folie" r:id="rId14" imgW="7772400" imgH="1005840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54CC2EE-20CD-A653-9146-29E38A66A8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D5283BC-3213-944E-7A16-D6AD6038D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2F2599-A53B-D293-E06A-A8A39B2E0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2D0415-A56F-FA26-3174-915A181DAE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F9143C-9D72-FB44-A55D-7403347E463C}" type="datetimeFigureOut">
              <a:rPr lang="de-DE" smtClean="0"/>
              <a:t>05.12.24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00A171-243A-5AB6-E5EA-18ED984AE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A32C04-A977-2A74-832D-C0A4CF527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6A128D-2934-E44F-9142-CEFCEEFF9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5998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oleObject" Target="../embeddings/oleObject9.bin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6.png"/><Relationship Id="rId5" Type="http://schemas.openxmlformats.org/officeDocument/2006/relationships/image" Target="../media/image52.jpg"/><Relationship Id="rId4" Type="http://schemas.openxmlformats.org/officeDocument/2006/relationships/image" Target="../media/image51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oleObject" Target="../embeddings/oleObject10.bin"/><Relationship Id="rId7" Type="http://schemas.openxmlformats.org/officeDocument/2006/relationships/image" Target="../media/image57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56.png"/><Relationship Id="rId5" Type="http://schemas.openxmlformats.org/officeDocument/2006/relationships/image" Target="../media/image6.png"/><Relationship Id="rId4" Type="http://schemas.openxmlformats.org/officeDocument/2006/relationships/image" Target="../media/image5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6.svg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emf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5.png"/><Relationship Id="rId18" Type="http://schemas.openxmlformats.org/officeDocument/2006/relationships/image" Target="../media/image14.svg"/><Relationship Id="rId3" Type="http://schemas.openxmlformats.org/officeDocument/2006/relationships/oleObject" Target="../embeddings/oleObject3.bin"/><Relationship Id="rId7" Type="http://schemas.openxmlformats.org/officeDocument/2006/relationships/image" Target="../media/image20.svg"/><Relationship Id="rId12" Type="http://schemas.openxmlformats.org/officeDocument/2006/relationships/image" Target="../media/image24.svg"/><Relationship Id="rId17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8.svg"/><Relationship Id="rId1" Type="http://schemas.openxmlformats.org/officeDocument/2006/relationships/tags" Target="../tags/tag3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18.png"/><Relationship Id="rId15" Type="http://schemas.openxmlformats.org/officeDocument/2006/relationships/image" Target="../media/image27.png"/><Relationship Id="rId10" Type="http://schemas.openxmlformats.org/officeDocument/2006/relationships/image" Target="../media/image22.svg"/><Relationship Id="rId4" Type="http://schemas.openxmlformats.org/officeDocument/2006/relationships/image" Target="../media/image17.emf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4.svg"/><Relationship Id="rId18" Type="http://schemas.openxmlformats.org/officeDocument/2006/relationships/image" Target="../media/image13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pn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7.png"/><Relationship Id="rId1" Type="http://schemas.openxmlformats.org/officeDocument/2006/relationships/tags" Target="../tags/tag4.xml"/><Relationship Id="rId6" Type="http://schemas.openxmlformats.org/officeDocument/2006/relationships/image" Target="../media/image33.png"/><Relationship Id="rId11" Type="http://schemas.openxmlformats.org/officeDocument/2006/relationships/image" Target="../media/image22.svg"/><Relationship Id="rId5" Type="http://schemas.openxmlformats.org/officeDocument/2006/relationships/image" Target="../media/image32.emf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19" Type="http://schemas.openxmlformats.org/officeDocument/2006/relationships/image" Target="../media/image14.svg"/><Relationship Id="rId4" Type="http://schemas.openxmlformats.org/officeDocument/2006/relationships/oleObject" Target="../embeddings/oleObject4.bin"/><Relationship Id="rId9" Type="http://schemas.openxmlformats.org/officeDocument/2006/relationships/image" Target="../media/image8.svg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oleObject" Target="../embeddings/oleObject5.bin"/><Relationship Id="rId7" Type="http://schemas.openxmlformats.org/officeDocument/2006/relationships/image" Target="../media/image37.svg"/><Relationship Id="rId12" Type="http://schemas.openxmlformats.org/officeDocument/2006/relationships/image" Target="../media/image40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0" Type="http://schemas.openxmlformats.org/officeDocument/2006/relationships/image" Target="../media/image38.png"/><Relationship Id="rId4" Type="http://schemas.openxmlformats.org/officeDocument/2006/relationships/image" Target="../media/image34.emf"/><Relationship Id="rId9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oleObject" Target="../embeddings/oleObject6.bin"/><Relationship Id="rId7" Type="http://schemas.openxmlformats.org/officeDocument/2006/relationships/image" Target="../media/image44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43.png"/><Relationship Id="rId5" Type="http://schemas.openxmlformats.org/officeDocument/2006/relationships/image" Target="../media/image42.jpg"/><Relationship Id="rId4" Type="http://schemas.openxmlformats.org/officeDocument/2006/relationships/image" Target="../media/image41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46.png"/><Relationship Id="rId5" Type="http://schemas.openxmlformats.org/officeDocument/2006/relationships/image" Target="../media/image45.e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48.jpg"/><Relationship Id="rId5" Type="http://schemas.openxmlformats.org/officeDocument/2006/relationships/image" Target="../media/image47.emf"/><Relationship Id="rId10" Type="http://schemas.openxmlformats.org/officeDocument/2006/relationships/image" Target="../media/image50.svg"/><Relationship Id="rId4" Type="http://schemas.openxmlformats.org/officeDocument/2006/relationships/oleObject" Target="../embeddings/oleObject8.bin"/><Relationship Id="rId9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F6FC3E94-594B-6A0B-58A0-8B3BEA77377B}"/>
              </a:ext>
            </a:extLst>
          </p:cNvPr>
          <p:cNvSpPr/>
          <p:nvPr/>
        </p:nvSpPr>
        <p:spPr>
          <a:xfrm>
            <a:off x="0" y="4167483"/>
            <a:ext cx="6691745" cy="137902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b="1">
                <a:latin typeface="Avenir Heavy" panose="02000503020000020003" pitchFamily="2" charset="0"/>
              </a:rPr>
              <a:t>Smiling Gecko CSR </a:t>
            </a:r>
          </a:p>
          <a:p>
            <a:r>
              <a:rPr lang="de-DE" sz="3600" b="1">
                <a:latin typeface="Avenir Heavy" panose="02000503020000020003" pitchFamily="2" charset="0"/>
              </a:rPr>
              <a:t>Initiative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524DE76-59C4-73B4-AB2E-FF9126FAA77F}"/>
              </a:ext>
            </a:extLst>
          </p:cNvPr>
          <p:cNvSpPr txBox="1"/>
          <p:nvPr/>
        </p:nvSpPr>
        <p:spPr>
          <a:xfrm>
            <a:off x="0" y="5694218"/>
            <a:ext cx="9861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>
                <a:solidFill>
                  <a:srgbClr val="C00000"/>
                </a:solidFill>
                <a:latin typeface="Avenir Medium" panose="02000503020000020003" pitchFamily="2" charset="0"/>
              </a:rPr>
              <a:t>2024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749DBDD9-817D-D00B-B453-5F1EB52ABEF5}"/>
              </a:ext>
            </a:extLst>
          </p:cNvPr>
          <p:cNvGrpSpPr/>
          <p:nvPr/>
        </p:nvGrpSpPr>
        <p:grpSpPr>
          <a:xfrm>
            <a:off x="9253594" y="304800"/>
            <a:ext cx="1316381" cy="935620"/>
            <a:chOff x="1235124" y="2826327"/>
            <a:chExt cx="1316381" cy="935620"/>
          </a:xfrm>
        </p:grpSpPr>
        <p:pic>
          <p:nvPicPr>
            <p:cNvPr id="7" name="Picture 2" descr="Eine Übersicht über unser Engagement - Smiling Gecko">
              <a:extLst>
                <a:ext uri="{FF2B5EF4-FFF2-40B4-BE49-F238E27FC236}">
                  <a16:creationId xmlns:a16="http://schemas.microsoft.com/office/drawing/2014/main" id="{E5AC2B78-1C3B-18E4-06B8-19F6C51FFF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5124" y="2826327"/>
              <a:ext cx="819968" cy="9356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2E7DEEC5-5230-0F63-9D5C-650A930ACBAE}"/>
                </a:ext>
              </a:extLst>
            </p:cNvPr>
            <p:cNvSpPr txBox="1"/>
            <p:nvPr/>
          </p:nvSpPr>
          <p:spPr>
            <a:xfrm>
              <a:off x="2230583" y="3057247"/>
              <a:ext cx="3209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27223FC5-D3B7-41D8-DBC6-DA9C7A404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573" y="619170"/>
            <a:ext cx="1237038" cy="29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945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61CAA-CC7F-53ED-360F-11E81969E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F0F10080-0D6F-3929-4894-11A556960B0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0007182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Grafik 7" descr="Ein Bild, das Person, Kleidung, Essen, Menschliches Gesicht enthält.&#10;&#10;Automatisch generierte Beschreibung">
            <a:extLst>
              <a:ext uri="{FF2B5EF4-FFF2-40B4-BE49-F238E27FC236}">
                <a16:creationId xmlns:a16="http://schemas.microsoft.com/office/drawing/2014/main" id="{828C5C42-7DBA-5724-9982-786900B2BC1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778"/>
          <a:stretch/>
        </p:blipFill>
        <p:spPr>
          <a:xfrm>
            <a:off x="0" y="0"/>
            <a:ext cx="6095999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4A3FF87-B8B1-41EC-F071-D2D22248554A}"/>
              </a:ext>
            </a:extLst>
          </p:cNvPr>
          <p:cNvSpPr/>
          <p:nvPr/>
        </p:nvSpPr>
        <p:spPr>
          <a:xfrm>
            <a:off x="5142000" y="2475000"/>
            <a:ext cx="1908000" cy="1908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A85F7F6-19F8-7980-6827-2ADEB1DE86CC}"/>
              </a:ext>
            </a:extLst>
          </p:cNvPr>
          <p:cNvSpPr/>
          <p:nvPr/>
        </p:nvSpPr>
        <p:spPr>
          <a:xfrm>
            <a:off x="338667" y="0"/>
            <a:ext cx="711200" cy="1151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0099537-C19F-82E1-0E21-7BC0ED1605CB}"/>
              </a:ext>
            </a:extLst>
          </p:cNvPr>
          <p:cNvSpPr txBox="1"/>
          <p:nvPr/>
        </p:nvSpPr>
        <p:spPr>
          <a:xfrm>
            <a:off x="5159686" y="3013502"/>
            <a:ext cx="1872628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2400" b="1" dirty="0" err="1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Evidence</a:t>
            </a:r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DE" sz="2400" b="1" dirty="0" err="1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of</a:t>
            </a:r>
            <a:endParaRPr lang="de-DE" sz="2400" b="1" dirty="0">
              <a:solidFill>
                <a:schemeClr val="bg1"/>
              </a:solidFill>
              <a:latin typeface="Avenir Heavy" panose="02000503020000020003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de-DE" sz="2400" b="1" dirty="0" err="1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Success</a:t>
            </a:r>
            <a:endParaRPr lang="de-DE" sz="2400" b="1" dirty="0">
              <a:solidFill>
                <a:schemeClr val="bg1"/>
              </a:solidFill>
              <a:latin typeface="Avenir Heavy" panose="02000503020000020003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8D8B1D5-DCE2-7D28-5BE0-EB4FF3B5A4FC}"/>
              </a:ext>
            </a:extLst>
          </p:cNvPr>
          <p:cNvSpPr txBox="1"/>
          <p:nvPr/>
        </p:nvSpPr>
        <p:spPr>
          <a:xfrm>
            <a:off x="7320823" y="1785859"/>
            <a:ext cx="4374612" cy="4247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ts val="25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470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</a:p>
          <a:p>
            <a:pPr marL="0" indent="0">
              <a:lnSpc>
                <a:spcPts val="2500"/>
              </a:lnSpc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children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are going to school at the Smiling Gecko campus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 marL="0" indent="0">
              <a:lnSpc>
                <a:spcPts val="2500"/>
              </a:lnSpc>
              <a:buFont typeface="Arial" panose="020B0604020202020204" pitchFamily="34" charset="0"/>
              <a:buNone/>
            </a:pPr>
            <a:endParaRPr lang="en-US" sz="18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 marL="0" indent="0">
              <a:lnSpc>
                <a:spcPts val="25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50 </a:t>
            </a:r>
          </a:p>
          <a:p>
            <a:pPr marL="0" indent="0">
              <a:lnSpc>
                <a:spcPts val="2500"/>
              </a:lnSpc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more students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every year are planned, ensuring continuous growth and opportunities </a:t>
            </a:r>
          </a:p>
          <a:p>
            <a:pPr marL="0" indent="0">
              <a:lnSpc>
                <a:spcPts val="2500"/>
              </a:lnSpc>
              <a:buFont typeface="Arial" panose="020B0604020202020204" pitchFamily="34" charset="0"/>
              <a:buNone/>
            </a:pPr>
            <a:endParaRPr lang="en-US" sz="18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 marL="0" indent="0">
              <a:lnSpc>
                <a:spcPts val="2500"/>
              </a:lnSpc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Innovative initiatives like the Farmhouse have already achieved self-sufficiency, paving the way for sustainable progress and empowerment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BB8F2B8-9139-DB23-A9DC-C98678C451E2}"/>
              </a:ext>
            </a:extLst>
          </p:cNvPr>
          <p:cNvSpPr txBox="1"/>
          <p:nvPr/>
        </p:nvSpPr>
        <p:spPr>
          <a:xfrm>
            <a:off x="7320823" y="748774"/>
            <a:ext cx="30453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Building a Future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for</a:t>
            </a:r>
            <a:endParaRPr lang="de-DE" sz="2400" dirty="0">
              <a:solidFill>
                <a:srgbClr val="C00000"/>
              </a:solidFill>
              <a:latin typeface="Avenir Medium" panose="02000503020000020003" pitchFamily="2" charset="0"/>
            </a:endParaRPr>
          </a:p>
          <a:p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Cambodia</a:t>
            </a:r>
            <a:endParaRPr lang="de-DE" sz="2400" dirty="0">
              <a:solidFill>
                <a:srgbClr val="C00000"/>
              </a:solidFill>
              <a:latin typeface="Avenir Medium" panose="02000503020000020003" pitchFamily="2" charset="0"/>
            </a:endParaRPr>
          </a:p>
        </p:txBody>
      </p:sp>
      <p:pic>
        <p:nvPicPr>
          <p:cNvPr id="19" name="Grafik 18" descr="Ein Bild, das Entwurf, Zeichnung, Kinderkunst, Grafiken enthält.&#10;&#10;Automatisch generierte Beschreibung">
            <a:extLst>
              <a:ext uri="{FF2B5EF4-FFF2-40B4-BE49-F238E27FC236}">
                <a16:creationId xmlns:a16="http://schemas.microsoft.com/office/drawing/2014/main" id="{8636AFA5-9B5A-0FEC-1F88-9E1E5DFE1CF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23627"/>
          <a:stretch/>
        </p:blipFill>
        <p:spPr>
          <a:xfrm>
            <a:off x="11372092" y="6148136"/>
            <a:ext cx="668594" cy="551113"/>
          </a:xfrm>
          <a:prstGeom prst="rect">
            <a:avLst/>
          </a:prstGeom>
        </p:spPr>
      </p:pic>
      <p:pic>
        <p:nvPicPr>
          <p:cNvPr id="2" name="Grafik 1" descr="Geschäftswachstum mit einfarbiger Füllung">
            <a:extLst>
              <a:ext uri="{FF2B5EF4-FFF2-40B4-BE49-F238E27FC236}">
                <a16:creationId xmlns:a16="http://schemas.microsoft.com/office/drawing/2014/main" id="{C4E6A6FF-B996-63DB-A53F-E30BE0A91D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8667" y="453073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61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072D9C36-3174-6C46-31E5-DD205DD280E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2741174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72D9C36-3174-6C46-31E5-DD205DD280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44C3B0D9-116D-A3C3-8B18-4B327AD791F1}"/>
              </a:ext>
            </a:extLst>
          </p:cNvPr>
          <p:cNvSpPr txBox="1"/>
          <p:nvPr/>
        </p:nvSpPr>
        <p:spPr>
          <a:xfrm>
            <a:off x="812800" y="2828835"/>
            <a:ext cx="48042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Organizations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in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Switzerland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that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have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already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successfully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integrated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Smiling Gecko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into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their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CSR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activities</a:t>
            </a:r>
            <a:endParaRPr lang="de-DE" sz="2400" dirty="0">
              <a:solidFill>
                <a:srgbClr val="C00000"/>
              </a:solidFill>
              <a:latin typeface="Avenir Medium" panose="02000503020000020003" pitchFamily="2" charset="0"/>
            </a:endParaRPr>
          </a:p>
        </p:txBody>
      </p:sp>
      <p:pic>
        <p:nvPicPr>
          <p:cNvPr id="5" name="Grafik 4" descr="Ein Bild, das Entwurf, Zeichnung, Kinderkunst, Grafiken enthält.&#10;&#10;Automatisch generierte Beschreibung">
            <a:extLst>
              <a:ext uri="{FF2B5EF4-FFF2-40B4-BE49-F238E27FC236}">
                <a16:creationId xmlns:a16="http://schemas.microsoft.com/office/drawing/2014/main" id="{06AF5FAF-DF00-26BE-7FF5-10928F3033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3627"/>
          <a:stretch/>
        </p:blipFill>
        <p:spPr>
          <a:xfrm>
            <a:off x="11372092" y="6148136"/>
            <a:ext cx="668594" cy="551113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C5A6223E-681E-7817-6F1E-79973690FB72}"/>
              </a:ext>
            </a:extLst>
          </p:cNvPr>
          <p:cNvSpPr/>
          <p:nvPr/>
        </p:nvSpPr>
        <p:spPr>
          <a:xfrm>
            <a:off x="338667" y="0"/>
            <a:ext cx="711200" cy="1151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Ambition mit einfarbiger Füllung">
            <a:extLst>
              <a:ext uri="{FF2B5EF4-FFF2-40B4-BE49-F238E27FC236}">
                <a16:creationId xmlns:a16="http://schemas.microsoft.com/office/drawing/2014/main" id="{FFD13875-C7CB-49B0-FF59-D575707B18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8667" y="370562"/>
            <a:ext cx="711629" cy="711629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C7611CC9-A34F-3FB1-3808-CA3EA2C07B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6945" y="683310"/>
            <a:ext cx="5616388" cy="522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54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3919CA87-A25D-058E-6D74-41F8CDBFD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142" y="0"/>
            <a:ext cx="5910858" cy="436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4EFD2CDB-5544-207B-A132-246FE3045A06}"/>
              </a:ext>
            </a:extLst>
          </p:cNvPr>
          <p:cNvSpPr/>
          <p:nvPr/>
        </p:nvSpPr>
        <p:spPr>
          <a:xfrm>
            <a:off x="0" y="296595"/>
            <a:ext cx="5555673" cy="71947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800" b="1" err="1">
                <a:latin typeface="Avenir Heavy" panose="02000503020000020003" pitchFamily="2" charset="0"/>
              </a:rPr>
              <a:t>Your</a:t>
            </a:r>
            <a:r>
              <a:rPr lang="de-DE" sz="2800" b="1">
                <a:latin typeface="Avenir Heavy" panose="02000503020000020003" pitchFamily="2" charset="0"/>
              </a:rPr>
              <a:t> Contact at Smiling Gecko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79A6006-176A-0A57-DD78-0E6135CC973B}"/>
              </a:ext>
            </a:extLst>
          </p:cNvPr>
          <p:cNvSpPr txBox="1"/>
          <p:nvPr/>
        </p:nvSpPr>
        <p:spPr>
          <a:xfrm>
            <a:off x="6281142" y="4672345"/>
            <a:ext cx="3340979" cy="1167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>
                <a:solidFill>
                  <a:srgbClr val="C00000"/>
                </a:solidFill>
                <a:effectLst/>
                <a:latin typeface="Avenir Medium" panose="02000503020000020003" pitchFamily="2" charset="0"/>
              </a:rPr>
              <a:t>Alain </a:t>
            </a:r>
            <a:r>
              <a:rPr lang="de-DE" sz="2400" err="1">
                <a:solidFill>
                  <a:srgbClr val="C00000"/>
                </a:solidFill>
                <a:effectLst/>
                <a:latin typeface="Avenir Medium" panose="02000503020000020003" pitchFamily="2" charset="0"/>
              </a:rPr>
              <a:t>Biner</a:t>
            </a:r>
            <a:endParaRPr lang="de-DE" sz="2400">
              <a:solidFill>
                <a:srgbClr val="C00000"/>
              </a:solidFill>
              <a:effectLst/>
              <a:latin typeface="Avenir Medium" panose="02000503020000020003" pitchFamily="2" charset="0"/>
            </a:endParaRPr>
          </a:p>
          <a:p>
            <a:endParaRPr lang="de-DE" sz="500">
              <a:solidFill>
                <a:srgbClr val="C00000"/>
              </a:solidFill>
              <a:effectLst/>
              <a:latin typeface="Avenir Book" panose="02000503020000020003" pitchFamily="2" charset="0"/>
            </a:endParaRPr>
          </a:p>
          <a:p>
            <a:pPr>
              <a:lnSpc>
                <a:spcPts val="2500"/>
              </a:lnSpc>
            </a:pPr>
            <a:r>
              <a:rPr lang="de-DE">
                <a:solidFill>
                  <a:schemeClr val="bg1">
                    <a:lumMod val="50000"/>
                  </a:schemeClr>
                </a:solidFill>
                <a:effectLst/>
                <a:latin typeface="Avenir Book" panose="02000503020000020003" pitchFamily="2" charset="0"/>
              </a:rPr>
              <a:t>Telefon: +41 44 321 67 70</a:t>
            </a:r>
          </a:p>
          <a:p>
            <a:pPr>
              <a:lnSpc>
                <a:spcPts val="2500"/>
              </a:lnSpc>
            </a:pPr>
            <a:r>
              <a:rPr lang="de-DE">
                <a:solidFill>
                  <a:schemeClr val="bg1">
                    <a:lumMod val="50000"/>
                  </a:schemeClr>
                </a:solidFill>
                <a:effectLst/>
                <a:latin typeface="Avenir Book" panose="02000503020000020003" pitchFamily="2" charset="0"/>
              </a:rPr>
              <a:t>E-Mail: </a:t>
            </a:r>
            <a:r>
              <a:rPr lang="de-DE" err="1">
                <a:solidFill>
                  <a:schemeClr val="bg1">
                    <a:lumMod val="50000"/>
                  </a:schemeClr>
                </a:solidFill>
                <a:effectLst/>
                <a:latin typeface="Avenir Book" panose="02000503020000020003" pitchFamily="2" charset="0"/>
              </a:rPr>
              <a:t>biner@smilinggecko.ch</a:t>
            </a:r>
            <a:endParaRPr lang="de-DE">
              <a:solidFill>
                <a:schemeClr val="bg1">
                  <a:lumMod val="50000"/>
                </a:schemeClr>
              </a:solidFill>
              <a:effectLst/>
              <a:latin typeface="Avenir Book" panose="02000503020000020003" pitchFamily="2" charset="0"/>
            </a:endParaRPr>
          </a:p>
        </p:txBody>
      </p:sp>
      <p:pic>
        <p:nvPicPr>
          <p:cNvPr id="5" name="Grafik 4" descr="Ein Bild, das Entwurf, Zeichnung, Kinderkunst, Grafiken enthält.&#10;&#10;Automatisch generierte Beschreibung">
            <a:extLst>
              <a:ext uri="{FF2B5EF4-FFF2-40B4-BE49-F238E27FC236}">
                <a16:creationId xmlns:a16="http://schemas.microsoft.com/office/drawing/2014/main" id="{314339EE-0EF9-495F-EC96-213EA3A509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3627"/>
          <a:stretch/>
        </p:blipFill>
        <p:spPr>
          <a:xfrm>
            <a:off x="11372092" y="6148136"/>
            <a:ext cx="668594" cy="55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17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hink-cell data - do not delete" hidden="1">
            <a:extLst>
              <a:ext uri="{FF2B5EF4-FFF2-40B4-BE49-F238E27FC236}">
                <a16:creationId xmlns:a16="http://schemas.microsoft.com/office/drawing/2014/main" id="{F7F32D9D-48D6-B58B-C875-C861028831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98688515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Grafik 8" descr="Ein Bild, das Gras, Luftfotografie, Baum, Pflanze enthält.&#10;&#10;Automatisch generierte Beschreibung">
            <a:extLst>
              <a:ext uri="{FF2B5EF4-FFF2-40B4-BE49-F238E27FC236}">
                <a16:creationId xmlns:a16="http://schemas.microsoft.com/office/drawing/2014/main" id="{CB147616-5B00-FA6E-2AF1-22F23495E62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202"/>
          <a:stretch/>
        </p:blipFill>
        <p:spPr>
          <a:xfrm>
            <a:off x="0" y="1"/>
            <a:ext cx="6096000" cy="6858000"/>
          </a:xfrm>
          <a:prstGeom prst="rect">
            <a:avLst/>
          </a:prstGeom>
        </p:spPr>
      </p:pic>
      <p:pic>
        <p:nvPicPr>
          <p:cNvPr id="3" name="Grafik 2" descr="Ein Bild, das Entwurf, Zeichnung, Kinderkunst, Grafiken enthält.&#10;&#10;Automatisch generierte Beschreibung">
            <a:extLst>
              <a:ext uri="{FF2B5EF4-FFF2-40B4-BE49-F238E27FC236}">
                <a16:creationId xmlns:a16="http://schemas.microsoft.com/office/drawing/2014/main" id="{710F3353-AF8D-96DC-B10E-0A6A72C35B7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23627"/>
          <a:stretch/>
        </p:blipFill>
        <p:spPr>
          <a:xfrm>
            <a:off x="11372092" y="6148136"/>
            <a:ext cx="668594" cy="55111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E184AC4-7838-D43D-7098-9A3B3768C475}"/>
              </a:ext>
            </a:extLst>
          </p:cNvPr>
          <p:cNvSpPr/>
          <p:nvPr/>
        </p:nvSpPr>
        <p:spPr>
          <a:xfrm>
            <a:off x="5142000" y="2475000"/>
            <a:ext cx="1908000" cy="1908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D92D788-DA2E-E894-EF04-5E94BF69C3D4}"/>
              </a:ext>
            </a:extLst>
          </p:cNvPr>
          <p:cNvSpPr/>
          <p:nvPr/>
        </p:nvSpPr>
        <p:spPr>
          <a:xfrm>
            <a:off x="338667" y="0"/>
            <a:ext cx="711200" cy="1151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Auge mit einfarbiger Füllung">
            <a:extLst>
              <a:ext uri="{FF2B5EF4-FFF2-40B4-BE49-F238E27FC236}">
                <a16:creationId xmlns:a16="http://schemas.microsoft.com/office/drawing/2014/main" id="{C3DCB726-7049-0194-DE01-AC90FBA7DE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8667" y="440267"/>
            <a:ext cx="711200" cy="7112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1A6546A-38D9-80DB-437C-766942F0952A}"/>
              </a:ext>
            </a:extLst>
          </p:cNvPr>
          <p:cNvSpPr txBox="1"/>
          <p:nvPr/>
        </p:nvSpPr>
        <p:spPr>
          <a:xfrm>
            <a:off x="5255064" y="3013502"/>
            <a:ext cx="1681872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Purpose &amp;</a:t>
            </a:r>
          </a:p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Vision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46974F2-0C45-17F2-B91E-994C9ED1DE29}"/>
              </a:ext>
            </a:extLst>
          </p:cNvPr>
          <p:cNvSpPr txBox="1"/>
          <p:nvPr/>
        </p:nvSpPr>
        <p:spPr>
          <a:xfrm>
            <a:off x="7986531" y="2624535"/>
            <a:ext cx="3864573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Developing sustainable social enterprises</a:t>
            </a:r>
          </a:p>
          <a:p>
            <a:pPr>
              <a:spcAft>
                <a:spcPts val="12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Delivering education and vocational training</a:t>
            </a:r>
          </a:p>
          <a:p>
            <a:pPr>
              <a:spcAft>
                <a:spcPts val="12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Nurturing food security through a holistic approach</a:t>
            </a:r>
          </a:p>
          <a:p>
            <a:pPr>
              <a:spcAft>
                <a:spcPts val="12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Foster resilience and drive lasting nationwide impact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FA9A5C3-E5C3-EA88-D686-CA4B0B2DC15A}"/>
              </a:ext>
            </a:extLst>
          </p:cNvPr>
          <p:cNvSpPr txBox="1"/>
          <p:nvPr/>
        </p:nvSpPr>
        <p:spPr>
          <a:xfrm>
            <a:off x="7451868" y="1568688"/>
            <a:ext cx="4296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Enhance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quality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of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life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in rural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Cambodia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0EC88266-E90F-2CDB-FAE7-85385496D1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95799" y="4117474"/>
            <a:ext cx="318449" cy="37506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46FB9F0-27A6-8763-8A7F-4EEA7EFA06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95799" y="4818883"/>
            <a:ext cx="313512" cy="24493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61BA396-FF6B-3D8E-C1DC-EFFFB2C25D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5799" y="3413769"/>
            <a:ext cx="313512" cy="2384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326E60E-7C59-5EC2-D613-9AC16641F22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90862" y="2713924"/>
            <a:ext cx="318449" cy="30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545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FF70A-4358-57F4-4A8D-A73E393C0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hink-cell data - do not delete" hidden="1">
            <a:extLst>
              <a:ext uri="{FF2B5EF4-FFF2-40B4-BE49-F238E27FC236}">
                <a16:creationId xmlns:a16="http://schemas.microsoft.com/office/drawing/2014/main" id="{3DF2FC78-BB86-303E-EB94-49C29F8A31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6225711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1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DF2FC78-BB86-303E-EB94-49C29F8A31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Grafik 9" descr="Ein Bild, das Himmel, Hochhaus, Metropolregion, Metropole enthält.&#10;&#10;Automatisch generierte Beschreibung">
            <a:extLst>
              <a:ext uri="{FF2B5EF4-FFF2-40B4-BE49-F238E27FC236}">
                <a16:creationId xmlns:a16="http://schemas.microsoft.com/office/drawing/2014/main" id="{1D29DB6A-A264-BE19-0159-8066183C6EA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0681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D981EECB-6399-5D07-1167-A50D3CA04BF2}"/>
              </a:ext>
            </a:extLst>
          </p:cNvPr>
          <p:cNvSpPr txBox="1"/>
          <p:nvPr/>
        </p:nvSpPr>
        <p:spPr>
          <a:xfrm>
            <a:off x="7442538" y="1973066"/>
            <a:ext cx="459814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de-CH" b="1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Focus </a:t>
            </a:r>
            <a:r>
              <a:rPr lang="de-CH" b="1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funding</a:t>
            </a:r>
            <a:r>
              <a:rPr lang="de-CH" b="1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b="1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areas</a:t>
            </a:r>
            <a:r>
              <a:rPr lang="de-CH" b="1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b="1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of</a:t>
            </a:r>
            <a:r>
              <a:rPr lang="de-CH" b="1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Smiling Gecko</a:t>
            </a:r>
          </a:p>
          <a:p>
            <a:pPr>
              <a:spcAft>
                <a:spcPts val="1200"/>
              </a:spcAft>
            </a:pPr>
            <a:endParaRPr lang="de-CH" b="1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endParaRPr lang="de-CH" b="1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endParaRPr lang="de-CH" b="1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de-CH" b="1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Benefits </a:t>
            </a:r>
            <a:r>
              <a:rPr lang="de-CH" b="1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for</a:t>
            </a:r>
            <a:r>
              <a:rPr lang="de-CH" b="1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b="1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businesses</a:t>
            </a:r>
            <a:endParaRPr lang="de-CH" b="1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Tailored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service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offering</a:t>
            </a:r>
            <a:endParaRPr lang="de-CH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Create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meaningful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,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sustainable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impact</a:t>
            </a:r>
            <a:endParaRPr lang="de-CH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Strengthen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and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elevate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CSR </a:t>
            </a:r>
            <a:r>
              <a:rPr lang="de-CH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campaigns</a:t>
            </a:r>
            <a:endParaRPr lang="de-CH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7B96B749-2CE3-C000-1689-CD46C92017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58613"/>
              </p:ext>
            </p:extLst>
          </p:nvPr>
        </p:nvGraphicFramePr>
        <p:xfrm>
          <a:off x="7235843" y="3074491"/>
          <a:ext cx="471213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2427">
                  <a:extLst>
                    <a:ext uri="{9D8B030D-6E8A-4147-A177-3AD203B41FA5}">
                      <a16:colId xmlns:a16="http://schemas.microsoft.com/office/drawing/2014/main" val="3738592236"/>
                    </a:ext>
                  </a:extLst>
                </a:gridCol>
                <a:gridCol w="942427">
                  <a:extLst>
                    <a:ext uri="{9D8B030D-6E8A-4147-A177-3AD203B41FA5}">
                      <a16:colId xmlns:a16="http://schemas.microsoft.com/office/drawing/2014/main" val="1759669656"/>
                    </a:ext>
                  </a:extLst>
                </a:gridCol>
                <a:gridCol w="942427">
                  <a:extLst>
                    <a:ext uri="{9D8B030D-6E8A-4147-A177-3AD203B41FA5}">
                      <a16:colId xmlns:a16="http://schemas.microsoft.com/office/drawing/2014/main" val="971623033"/>
                    </a:ext>
                  </a:extLst>
                </a:gridCol>
                <a:gridCol w="942427">
                  <a:extLst>
                    <a:ext uri="{9D8B030D-6E8A-4147-A177-3AD203B41FA5}">
                      <a16:colId xmlns:a16="http://schemas.microsoft.com/office/drawing/2014/main" val="4065751505"/>
                    </a:ext>
                  </a:extLst>
                </a:gridCol>
                <a:gridCol w="942427">
                  <a:extLst>
                    <a:ext uri="{9D8B030D-6E8A-4147-A177-3AD203B41FA5}">
                      <a16:colId xmlns:a16="http://schemas.microsoft.com/office/drawing/2014/main" val="4224803123"/>
                    </a:ext>
                  </a:extLst>
                </a:gridCol>
              </a:tblGrid>
              <a:tr h="220619">
                <a:tc>
                  <a:txBody>
                    <a:bodyPr/>
                    <a:lstStyle/>
                    <a:p>
                      <a:pPr algn="ctr"/>
                      <a:r>
                        <a:rPr lang="de-CH" sz="1000" dirty="0" err="1">
                          <a:solidFill>
                            <a:srgbClr val="C00000"/>
                          </a:solidFill>
                          <a:latin typeface="Avenir Book" panose="02000503020000020003" pitchFamily="2" charset="0"/>
                          <a:cs typeface="Arial" panose="020B0604020202020204" pitchFamily="34" charset="0"/>
                        </a:rPr>
                        <a:t>Employment</a:t>
                      </a:r>
                      <a:endParaRPr lang="de-DE" sz="1000" dirty="0">
                        <a:solidFill>
                          <a:srgbClr val="C00000"/>
                        </a:solidFill>
                        <a:latin typeface="Avenir Book" panose="02000503020000020003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C00000"/>
                          </a:solidFill>
                          <a:latin typeface="Avenir Book" panose="02000503020000020003" pitchFamily="2" charset="0"/>
                        </a:rPr>
                        <a:t>Education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C00000"/>
                          </a:solidFill>
                          <a:latin typeface="Avenir Book" panose="02000503020000020003" pitchFamily="2" charset="0"/>
                        </a:rPr>
                        <a:t>Community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C00000"/>
                          </a:solidFill>
                          <a:latin typeface="Avenir Book" panose="02000503020000020003" pitchFamily="2" charset="0"/>
                        </a:rPr>
                        <a:t>Basic Needs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 err="1">
                          <a:solidFill>
                            <a:srgbClr val="C00000"/>
                          </a:solidFill>
                          <a:latin typeface="Avenir Book" panose="02000503020000020003" pitchFamily="2" charset="0"/>
                        </a:rPr>
                        <a:t>Agriculture</a:t>
                      </a:r>
                      <a:endParaRPr lang="de-DE" sz="1000" dirty="0">
                        <a:solidFill>
                          <a:srgbClr val="C00000"/>
                        </a:solidFill>
                        <a:latin typeface="Avenir Book" panose="02000503020000020003" pitchFamily="2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4211350"/>
                  </a:ext>
                </a:extLst>
              </a:tr>
            </a:tbl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F92F7AD7-C385-2104-E010-AF51D8DEC32D}"/>
              </a:ext>
            </a:extLst>
          </p:cNvPr>
          <p:cNvSpPr/>
          <p:nvPr/>
        </p:nvSpPr>
        <p:spPr>
          <a:xfrm>
            <a:off x="5142000" y="2475000"/>
            <a:ext cx="1908000" cy="1908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32005BC-5F12-71B8-AE46-E7DC03725303}"/>
              </a:ext>
            </a:extLst>
          </p:cNvPr>
          <p:cNvSpPr/>
          <p:nvPr/>
        </p:nvSpPr>
        <p:spPr>
          <a:xfrm>
            <a:off x="338667" y="0"/>
            <a:ext cx="711200" cy="1151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5CF7C4-FC83-C099-C738-A4519A67C2E2}"/>
              </a:ext>
            </a:extLst>
          </p:cNvPr>
          <p:cNvSpPr txBox="1"/>
          <p:nvPr/>
        </p:nvSpPr>
        <p:spPr>
          <a:xfrm>
            <a:off x="5327841" y="3013502"/>
            <a:ext cx="1536319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Target</a:t>
            </a:r>
          </a:p>
          <a:p>
            <a:pPr algn="ctr"/>
            <a:r>
              <a:rPr lang="de-DE" sz="2400" b="1" dirty="0" err="1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Audience</a:t>
            </a:r>
            <a:endParaRPr lang="de-DE" sz="2400" b="1" dirty="0">
              <a:solidFill>
                <a:schemeClr val="bg1"/>
              </a:solidFill>
              <a:latin typeface="Avenir Heavy" panose="02000503020000020003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Grafik 8" descr="Volltreffer mit einfarbiger Füllung">
            <a:extLst>
              <a:ext uri="{FF2B5EF4-FFF2-40B4-BE49-F238E27FC236}">
                <a16:creationId xmlns:a16="http://schemas.microsoft.com/office/drawing/2014/main" id="{E3266A04-270D-0CBA-5A14-8081D22EB9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9553" y="421606"/>
            <a:ext cx="718975" cy="718975"/>
          </a:xfrm>
          <a:prstGeom prst="rect">
            <a:avLst/>
          </a:prstGeom>
        </p:spPr>
      </p:pic>
      <p:pic>
        <p:nvPicPr>
          <p:cNvPr id="15" name="Grafik 14" descr="Ein Bild, das Entwurf, Zeichnung, Kinderkunst, Grafiken enthält.&#10;&#10;Automatisch generierte Beschreibung">
            <a:extLst>
              <a:ext uri="{FF2B5EF4-FFF2-40B4-BE49-F238E27FC236}">
                <a16:creationId xmlns:a16="http://schemas.microsoft.com/office/drawing/2014/main" id="{69D6F178-B01A-2586-92E1-4908B045F69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23627"/>
          <a:stretch/>
        </p:blipFill>
        <p:spPr>
          <a:xfrm>
            <a:off x="11372092" y="6148136"/>
            <a:ext cx="668594" cy="551113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C62A9D80-B88E-C1CE-D6A0-6A1F80250D08}"/>
              </a:ext>
            </a:extLst>
          </p:cNvPr>
          <p:cNvSpPr txBox="1"/>
          <p:nvPr/>
        </p:nvSpPr>
        <p:spPr>
          <a:xfrm>
            <a:off x="7442538" y="1271786"/>
            <a:ext cx="3689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err="1">
                <a:solidFill>
                  <a:srgbClr val="C00000"/>
                </a:solidFill>
                <a:latin typeface="Avenir Medium" panose="02000503020000020003" pitchFamily="2" charset="0"/>
              </a:rPr>
              <a:t>Driving</a:t>
            </a:r>
            <a:r>
              <a:rPr lang="de-DE" sz="2400">
                <a:solidFill>
                  <a:srgbClr val="C00000"/>
                </a:solidFill>
                <a:latin typeface="Avenir Medium" panose="02000503020000020003" pitchFamily="2" charset="0"/>
              </a:rPr>
              <a:t> Change </a:t>
            </a:r>
            <a:r>
              <a:rPr lang="de-DE" sz="2400" err="1">
                <a:solidFill>
                  <a:srgbClr val="C00000"/>
                </a:solidFill>
                <a:latin typeface="Avenir Medium" panose="02000503020000020003" pitchFamily="2" charset="0"/>
              </a:rPr>
              <a:t>Together</a:t>
            </a:r>
            <a:endParaRPr lang="de-DE" sz="2400">
              <a:solidFill>
                <a:srgbClr val="C00000"/>
              </a:solidFill>
              <a:latin typeface="Avenir Medium" panose="02000503020000020003" pitchFamily="2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28A7ED1-612D-024E-1E1B-C520B25B3D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49094" y="2706784"/>
            <a:ext cx="313513" cy="31526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FD5422A-C4DB-9091-6DBD-8D59B475E3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439415" y="2723533"/>
            <a:ext cx="313513" cy="28176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E7516D3-86D8-734D-EA63-BB42EE5FBA9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384576" y="2754105"/>
            <a:ext cx="313512" cy="22061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0D2FEC7D-BFF9-3E31-E435-307A25A3A12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329735" y="2705032"/>
            <a:ext cx="313512" cy="31351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5853A6A-E405-FBCB-7B61-F244F797B2D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494255" y="2742588"/>
            <a:ext cx="313512" cy="2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55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9B884-BD86-6BD5-C985-CBE8CD195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Kleidung, Person, Menschliches Gesicht, Sonnenhut enthält.&#10;&#10;Automatisch generierte Beschreibung">
            <a:extLst>
              <a:ext uri="{FF2B5EF4-FFF2-40B4-BE49-F238E27FC236}">
                <a16:creationId xmlns:a16="http://schemas.microsoft.com/office/drawing/2014/main" id="{FB5B00D4-058B-A469-6757-8998A33FA4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3515"/>
          <a:stretch/>
        </p:blipFill>
        <p:spPr>
          <a:xfrm>
            <a:off x="-1463040" y="0"/>
            <a:ext cx="7559039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66A2D15-94D2-36B9-3F72-666981CDD073}"/>
              </a:ext>
            </a:extLst>
          </p:cNvPr>
          <p:cNvSpPr/>
          <p:nvPr/>
        </p:nvSpPr>
        <p:spPr>
          <a:xfrm>
            <a:off x="5142000" y="2475000"/>
            <a:ext cx="1908000" cy="1908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CD0427A-EC4A-DF43-C066-4B73E8BFC077}"/>
              </a:ext>
            </a:extLst>
          </p:cNvPr>
          <p:cNvSpPr/>
          <p:nvPr/>
        </p:nvSpPr>
        <p:spPr>
          <a:xfrm>
            <a:off x="338667" y="0"/>
            <a:ext cx="711200" cy="1151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6EB7F11-DE34-61CE-4C02-4E2D9EC3A7CF}"/>
              </a:ext>
            </a:extLst>
          </p:cNvPr>
          <p:cNvSpPr txBox="1"/>
          <p:nvPr/>
        </p:nvSpPr>
        <p:spPr>
          <a:xfrm>
            <a:off x="5399687" y="3013502"/>
            <a:ext cx="1392625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The</a:t>
            </a:r>
          </a:p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Problem</a:t>
            </a:r>
          </a:p>
        </p:txBody>
      </p:sp>
      <p:pic>
        <p:nvPicPr>
          <p:cNvPr id="10" name="Grafik 9" descr="Eisberg mit einfarbiger Füllung">
            <a:extLst>
              <a:ext uri="{FF2B5EF4-FFF2-40B4-BE49-F238E27FC236}">
                <a16:creationId xmlns:a16="http://schemas.microsoft.com/office/drawing/2014/main" id="{9508197B-7C60-A7B7-8762-58B5C0A71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8667" y="440267"/>
            <a:ext cx="711200" cy="711200"/>
          </a:xfrm>
          <a:prstGeom prst="rect">
            <a:avLst/>
          </a:prstGeom>
        </p:spPr>
      </p:pic>
      <p:pic>
        <p:nvPicPr>
          <p:cNvPr id="13" name="Grafik 12" descr="Ein Bild, das Entwurf, Zeichnung, Kinderkunst, Grafiken enthält.&#10;&#10;Automatisch generierte Beschreibung">
            <a:extLst>
              <a:ext uri="{FF2B5EF4-FFF2-40B4-BE49-F238E27FC236}">
                <a16:creationId xmlns:a16="http://schemas.microsoft.com/office/drawing/2014/main" id="{8FB863AC-4A1B-D7DB-66F9-BAE5EB5343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3627"/>
          <a:stretch/>
        </p:blipFill>
        <p:spPr>
          <a:xfrm>
            <a:off x="11372092" y="6148136"/>
            <a:ext cx="668594" cy="55111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E6E860F-194E-60DB-23B5-CF3D60CB31C4}"/>
              </a:ext>
            </a:extLst>
          </p:cNvPr>
          <p:cNvSpPr txBox="1"/>
          <p:nvPr/>
        </p:nvSpPr>
        <p:spPr>
          <a:xfrm>
            <a:off x="7307153" y="1219527"/>
            <a:ext cx="4399236" cy="721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ts val="2500"/>
              </a:lnSpc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High poverty rates, with over one-third of Cambodians living on less than </a:t>
            </a:r>
            <a:r>
              <a:rPr lang="en-GB" sz="1800" b="1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$2/day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82673E2-D619-72C0-A6F3-E9302D32E3C2}"/>
              </a:ext>
            </a:extLst>
          </p:cNvPr>
          <p:cNvSpPr txBox="1"/>
          <p:nvPr/>
        </p:nvSpPr>
        <p:spPr>
          <a:xfrm>
            <a:off x="7307153" y="757862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Economic</a:t>
            </a:r>
            <a:endParaRPr lang="de-DE" sz="2400" dirty="0">
              <a:solidFill>
                <a:srgbClr val="C00000"/>
              </a:solidFill>
              <a:latin typeface="Avenir Medium" panose="02000503020000020003" pitchFamily="2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5A37E36-C4E0-5BCC-C4F2-A854A9AB40F3}"/>
              </a:ext>
            </a:extLst>
          </p:cNvPr>
          <p:cNvSpPr txBox="1"/>
          <p:nvPr/>
        </p:nvSpPr>
        <p:spPr>
          <a:xfrm>
            <a:off x="7307153" y="2789303"/>
            <a:ext cx="4399236" cy="1683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ts val="2500"/>
              </a:lnSpc>
              <a:buNone/>
            </a:pPr>
            <a:r>
              <a:rPr lang="en-GB" sz="1800" b="1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29% of 15-24-year-olds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have not completed primary education in Cambodia</a:t>
            </a:r>
          </a:p>
          <a:p>
            <a:pPr marL="0" indent="0">
              <a:lnSpc>
                <a:spcPts val="2500"/>
              </a:lnSpc>
              <a:buNone/>
            </a:pPr>
            <a:r>
              <a:rPr lang="en-GB" sz="1800" b="1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500’000 children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in Cambodia grow up without their parents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20C2FD7-ADCD-53B4-DFF4-7B59B2B1856A}"/>
              </a:ext>
            </a:extLst>
          </p:cNvPr>
          <p:cNvSpPr txBox="1"/>
          <p:nvPr/>
        </p:nvSpPr>
        <p:spPr>
          <a:xfrm>
            <a:off x="7307153" y="2327638"/>
            <a:ext cx="995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Social</a:t>
            </a:r>
            <a:endParaRPr lang="de-DE" sz="2400" dirty="0">
              <a:solidFill>
                <a:srgbClr val="C00000"/>
              </a:solidFill>
              <a:latin typeface="Avenir Medium" panose="02000503020000020003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AA028E4-9A83-1EB4-C6E3-AA4E5376970A}"/>
              </a:ext>
            </a:extLst>
          </p:cNvPr>
          <p:cNvSpPr txBox="1"/>
          <p:nvPr/>
        </p:nvSpPr>
        <p:spPr>
          <a:xfrm>
            <a:off x="7307153" y="5259937"/>
            <a:ext cx="4399236" cy="721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ts val="2500"/>
              </a:lnSpc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Unsustainable agricultural practices and </a:t>
            </a:r>
            <a:r>
              <a:rPr lang="en-GB" sz="1800" b="1" dirty="0">
                <a:solidFill>
                  <a:srgbClr val="C00000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biodiversity loss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485C3C7-35A5-92C6-8ACB-F6ADCCAA9F32}"/>
              </a:ext>
            </a:extLst>
          </p:cNvPr>
          <p:cNvSpPr txBox="1"/>
          <p:nvPr/>
        </p:nvSpPr>
        <p:spPr>
          <a:xfrm>
            <a:off x="7307153" y="4803213"/>
            <a:ext cx="2187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Environmental</a:t>
            </a:r>
          </a:p>
        </p:txBody>
      </p:sp>
    </p:spTree>
    <p:extLst>
      <p:ext uri="{BB962C8B-B14F-4D97-AF65-F5344CB8AC3E}">
        <p14:creationId xmlns:p14="http://schemas.microsoft.com/office/powerpoint/2010/main" val="2232200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BB47D-A6E1-BCA7-6BF0-4691AFC61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61009F7A-9766-296A-CFC5-304AF59519D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607103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1009F7A-9766-296A-CFC5-304AF59519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Grafik 8" descr="Ein Bild, das Luftfotografie, Vogelperspektive, Luftbild, Städtebau enthält.&#10;&#10;Automatisch generierte Beschreibung">
            <a:extLst>
              <a:ext uri="{FF2B5EF4-FFF2-40B4-BE49-F238E27FC236}">
                <a16:creationId xmlns:a16="http://schemas.microsoft.com/office/drawing/2014/main" id="{7AF1F9D1-2CBF-60BE-1C2B-9CA720038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fik 2" descr="Ein Bild, das Entwurf, Zeichnung, Kinderkunst, Grafiken enthält.&#10;&#10;Automatisch generierte Beschreibung">
            <a:extLst>
              <a:ext uri="{FF2B5EF4-FFF2-40B4-BE49-F238E27FC236}">
                <a16:creationId xmlns:a16="http://schemas.microsoft.com/office/drawing/2014/main" id="{213CF23D-0707-B554-4200-82E27BCCCB9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23627"/>
          <a:stretch/>
        </p:blipFill>
        <p:spPr>
          <a:xfrm>
            <a:off x="11372092" y="6148136"/>
            <a:ext cx="668594" cy="55111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F0D3D54-9C7D-C114-1E89-55F8CC8943F5}"/>
              </a:ext>
            </a:extLst>
          </p:cNvPr>
          <p:cNvSpPr/>
          <p:nvPr/>
        </p:nvSpPr>
        <p:spPr>
          <a:xfrm>
            <a:off x="5142000" y="2475000"/>
            <a:ext cx="1908000" cy="1908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07F8D5B-96FD-2FB9-9C8D-20FA034D54B4}"/>
              </a:ext>
            </a:extLst>
          </p:cNvPr>
          <p:cNvSpPr/>
          <p:nvPr/>
        </p:nvSpPr>
        <p:spPr>
          <a:xfrm>
            <a:off x="338667" y="0"/>
            <a:ext cx="711200" cy="1151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Auge mit einfarbiger Füllung">
            <a:extLst>
              <a:ext uri="{FF2B5EF4-FFF2-40B4-BE49-F238E27FC236}">
                <a16:creationId xmlns:a16="http://schemas.microsoft.com/office/drawing/2014/main" id="{407D7BC6-C381-F0BA-8B86-3CE3BFC815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8667" y="440267"/>
            <a:ext cx="711200" cy="7112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FE91C66-BCD5-5A81-5C2C-B890EA417FC7}"/>
              </a:ext>
            </a:extLst>
          </p:cNvPr>
          <p:cNvSpPr txBox="1"/>
          <p:nvPr/>
        </p:nvSpPr>
        <p:spPr>
          <a:xfrm>
            <a:off x="5430433" y="2828835"/>
            <a:ext cx="1331134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Smiling </a:t>
            </a:r>
          </a:p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Gecko</a:t>
            </a:r>
          </a:p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Campus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0DFD3AF-B3F9-D4F7-DB90-C20D8852ED88}"/>
              </a:ext>
            </a:extLst>
          </p:cNvPr>
          <p:cNvSpPr/>
          <p:nvPr/>
        </p:nvSpPr>
        <p:spPr>
          <a:xfrm>
            <a:off x="516433" y="4028376"/>
            <a:ext cx="1908000" cy="19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4AF4B7-FB25-0CC1-6FC4-BD32FBA78249}"/>
              </a:ext>
            </a:extLst>
          </p:cNvPr>
          <p:cNvSpPr/>
          <p:nvPr/>
        </p:nvSpPr>
        <p:spPr>
          <a:xfrm>
            <a:off x="7521951" y="4569825"/>
            <a:ext cx="1908000" cy="19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8A263B0-371E-60F7-A68D-BBF751410247}"/>
              </a:ext>
            </a:extLst>
          </p:cNvPr>
          <p:cNvSpPr/>
          <p:nvPr/>
        </p:nvSpPr>
        <p:spPr>
          <a:xfrm>
            <a:off x="9725250" y="4028376"/>
            <a:ext cx="1908000" cy="19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C0F3225-01F6-AA04-F330-4B94FC2CD0E7}"/>
              </a:ext>
            </a:extLst>
          </p:cNvPr>
          <p:cNvSpPr/>
          <p:nvPr/>
        </p:nvSpPr>
        <p:spPr>
          <a:xfrm>
            <a:off x="2765218" y="4569825"/>
            <a:ext cx="1908000" cy="19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0BE62CA-9BFB-6FD9-9287-75D1C5AFA7A4}"/>
              </a:ext>
            </a:extLst>
          </p:cNvPr>
          <p:cNvSpPr/>
          <p:nvPr/>
        </p:nvSpPr>
        <p:spPr>
          <a:xfrm>
            <a:off x="5140961" y="4797892"/>
            <a:ext cx="1908000" cy="19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66B4AEC-033D-73D9-BE41-27C36D5FE7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9888" y="4245375"/>
            <a:ext cx="661089" cy="664781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9E93F77-CF7D-CB96-A977-C4E0461D9E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76591" y="5028350"/>
            <a:ext cx="661089" cy="59414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E217EC8-9F5E-D8BC-CDBF-711B970E8F4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45407" y="4874507"/>
            <a:ext cx="661087" cy="46520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6000D052-FFC3-776C-F08E-86C963E0498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48706" y="4251539"/>
            <a:ext cx="661087" cy="661087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A270449D-1B58-3B27-679B-1971B1A874F8}"/>
              </a:ext>
            </a:extLst>
          </p:cNvPr>
          <p:cNvSpPr txBox="1"/>
          <p:nvPr/>
        </p:nvSpPr>
        <p:spPr>
          <a:xfrm>
            <a:off x="503946" y="4961601"/>
            <a:ext cx="193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Craftsmanship</a:t>
            </a:r>
            <a:r>
              <a:rPr lang="de-CH" sz="16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&amp; </a:t>
            </a:r>
            <a:r>
              <a:rPr lang="de-CH" sz="1600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Production</a:t>
            </a:r>
            <a:endParaRPr lang="de-CH" sz="16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endParaRPr lang="de-DE" sz="1600" dirty="0">
              <a:latin typeface="Avenir Book" panose="02000503020000020003" pitchFamily="2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583E17C-BAE5-E4A9-F870-1E98FFF31C0E}"/>
              </a:ext>
            </a:extLst>
          </p:cNvPr>
          <p:cNvSpPr txBox="1"/>
          <p:nvPr/>
        </p:nvSpPr>
        <p:spPr>
          <a:xfrm>
            <a:off x="2750109" y="5507564"/>
            <a:ext cx="193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Educational Development</a:t>
            </a:r>
          </a:p>
          <a:p>
            <a:pPr algn="ctr"/>
            <a:endParaRPr lang="de-CH" sz="1600" dirty="0" err="1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EE8E895-F0E4-0E05-2194-C4004E8E44CA}"/>
              </a:ext>
            </a:extLst>
          </p:cNvPr>
          <p:cNvSpPr txBox="1"/>
          <p:nvPr/>
        </p:nvSpPr>
        <p:spPr>
          <a:xfrm>
            <a:off x="5131098" y="5603197"/>
            <a:ext cx="19329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Community Development &amp; </a:t>
            </a:r>
            <a:r>
              <a:rPr lang="de-CH" sz="1600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Employment</a:t>
            </a:r>
            <a:endParaRPr lang="de-CH" sz="16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 algn="ctr"/>
            <a:endParaRPr lang="de-CH" sz="16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1BE6D4C-13E8-8B29-21FA-A2798ED8C3E5}"/>
              </a:ext>
            </a:extLst>
          </p:cNvPr>
          <p:cNvSpPr txBox="1"/>
          <p:nvPr/>
        </p:nvSpPr>
        <p:spPr>
          <a:xfrm>
            <a:off x="7508919" y="5423266"/>
            <a:ext cx="193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Emergency Relief &amp; Basic Needs</a:t>
            </a:r>
          </a:p>
          <a:p>
            <a:pPr algn="ctr"/>
            <a:endParaRPr lang="de-CH" sz="16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EE01ADF-CA74-B374-DF0A-547678E0C56A}"/>
              </a:ext>
            </a:extLst>
          </p:cNvPr>
          <p:cNvSpPr txBox="1"/>
          <p:nvPr/>
        </p:nvSpPr>
        <p:spPr>
          <a:xfrm>
            <a:off x="9712763" y="4900582"/>
            <a:ext cx="19329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Food Security &amp; </a:t>
            </a:r>
            <a:r>
              <a:rPr lang="de-CH" sz="1600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Sustainable</a:t>
            </a:r>
            <a:r>
              <a:rPr lang="de-CH" sz="16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sz="1600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Agriculture</a:t>
            </a:r>
            <a:endParaRPr lang="de-CH" sz="16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 algn="ctr"/>
            <a:endParaRPr lang="de-CH" sz="16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660BB96-4AAD-2961-57CD-3776F720189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386050" y="4911727"/>
            <a:ext cx="661089" cy="50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76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54494-EA90-4E54-4C63-4636C8D60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hink-cell data - do not delete" hidden="1">
            <a:extLst>
              <a:ext uri="{FF2B5EF4-FFF2-40B4-BE49-F238E27FC236}">
                <a16:creationId xmlns:a16="http://schemas.microsoft.com/office/drawing/2014/main" id="{469D916F-9D3D-4D1D-81A8-93483D67091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7780287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Grafik 12" descr="Ein Bild, das Person, Fisch, Kleidung, draußen enthält.&#10;&#10;Automatisch generierte Beschreibung">
            <a:extLst>
              <a:ext uri="{FF2B5EF4-FFF2-40B4-BE49-F238E27FC236}">
                <a16:creationId xmlns:a16="http://schemas.microsoft.com/office/drawing/2014/main" id="{1A8F23D8-6355-6756-9AE4-00A59F91029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286" b="3286"/>
          <a:stretch/>
        </p:blipFill>
        <p:spPr>
          <a:xfrm>
            <a:off x="6096000" y="0"/>
            <a:ext cx="6105961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6BF68C2-6FA9-D2DF-6AE8-BE60A4EE292A}"/>
              </a:ext>
            </a:extLst>
          </p:cNvPr>
          <p:cNvSpPr/>
          <p:nvPr/>
        </p:nvSpPr>
        <p:spPr>
          <a:xfrm>
            <a:off x="5142000" y="2475000"/>
            <a:ext cx="1908000" cy="1908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D311A2C-DDA1-A054-C02D-71BA983728A0}"/>
              </a:ext>
            </a:extLst>
          </p:cNvPr>
          <p:cNvSpPr/>
          <p:nvPr/>
        </p:nvSpPr>
        <p:spPr>
          <a:xfrm>
            <a:off x="338667" y="0"/>
            <a:ext cx="711200" cy="1151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6F476BB-CF7A-6884-805D-EE53677E2D5D}"/>
              </a:ext>
            </a:extLst>
          </p:cNvPr>
          <p:cNvSpPr txBox="1"/>
          <p:nvPr/>
        </p:nvSpPr>
        <p:spPr>
          <a:xfrm>
            <a:off x="5416808" y="3013502"/>
            <a:ext cx="1358384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Funding</a:t>
            </a:r>
          </a:p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Gap</a:t>
            </a:r>
          </a:p>
        </p:txBody>
      </p:sp>
      <p:pic>
        <p:nvPicPr>
          <p:cNvPr id="6" name="Grafik 5" descr="Brainstorming mit einfarbiger Füllung">
            <a:extLst>
              <a:ext uri="{FF2B5EF4-FFF2-40B4-BE49-F238E27FC236}">
                <a16:creationId xmlns:a16="http://schemas.microsoft.com/office/drawing/2014/main" id="{EAEB026B-0308-CE51-7432-215C1A528C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8668" y="414338"/>
            <a:ext cx="737128" cy="73712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978839E-8310-B197-A796-2550F250E74E}"/>
              </a:ext>
            </a:extLst>
          </p:cNvPr>
          <p:cNvSpPr/>
          <p:nvPr/>
        </p:nvSpPr>
        <p:spPr>
          <a:xfrm>
            <a:off x="10050394" y="197466"/>
            <a:ext cx="1908000" cy="19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ECC6704-8E4D-7E43-DE30-4DE315C675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73850" y="420629"/>
            <a:ext cx="661087" cy="66108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2BC81ACC-987A-F239-AC3B-98E643159800}"/>
              </a:ext>
            </a:extLst>
          </p:cNvPr>
          <p:cNvSpPr txBox="1"/>
          <p:nvPr/>
        </p:nvSpPr>
        <p:spPr>
          <a:xfrm>
            <a:off x="10037907" y="1069672"/>
            <a:ext cx="19329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Food Security &amp; </a:t>
            </a:r>
            <a:r>
              <a:rPr lang="de-CH" sz="1600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Sustainable</a:t>
            </a:r>
            <a:r>
              <a:rPr lang="de-CH" sz="16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de-CH" sz="1600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Agriculture</a:t>
            </a:r>
            <a:endParaRPr lang="de-CH" sz="16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 algn="ctr"/>
            <a:endParaRPr lang="de-CH" sz="16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6331C2E-22A2-8305-4ADE-0E5B26DA8EE1}"/>
              </a:ext>
            </a:extLst>
          </p:cNvPr>
          <p:cNvSpPr txBox="1"/>
          <p:nvPr/>
        </p:nvSpPr>
        <p:spPr>
          <a:xfrm>
            <a:off x="477672" y="1382298"/>
            <a:ext cx="4578264" cy="721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ts val="2500"/>
              </a:lnSpc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Establishes local fish hatcheries and grow-out farms to produce high-quality tilapia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C11BCEB-7F1B-5474-19FB-A3F64AC4C786}"/>
              </a:ext>
            </a:extLst>
          </p:cNvPr>
          <p:cNvSpPr txBox="1"/>
          <p:nvPr/>
        </p:nvSpPr>
        <p:spPr>
          <a:xfrm>
            <a:off x="2554888" y="594813"/>
            <a:ext cx="24368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The Project </a:t>
            </a:r>
          </a:p>
          <a:p>
            <a:pPr algn="r"/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Local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Fish Farm 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4AACFCC-EDFA-A594-2B8D-A02828D42689}"/>
              </a:ext>
            </a:extLst>
          </p:cNvPr>
          <p:cNvSpPr txBox="1"/>
          <p:nvPr/>
        </p:nvSpPr>
        <p:spPr>
          <a:xfrm>
            <a:off x="50619" y="4050662"/>
            <a:ext cx="4945131" cy="1990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  <a:spcAft>
                <a:spcPts val="1200"/>
              </a:spcAft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Circular economy by integrating organic farming and fish production</a:t>
            </a:r>
          </a:p>
          <a:p>
            <a:pPr algn="r">
              <a:lnSpc>
                <a:spcPts val="2500"/>
              </a:lnSpc>
              <a:spcAft>
                <a:spcPts val="1200"/>
              </a:spcAft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Improving both food security and farmer incomes</a:t>
            </a:r>
          </a:p>
          <a:p>
            <a:pPr marL="0" indent="0" algn="r">
              <a:lnSpc>
                <a:spcPts val="2500"/>
              </a:lnSpc>
              <a:spcAft>
                <a:spcPts val="1200"/>
              </a:spcAft>
              <a:buNone/>
            </a:pPr>
            <a:endParaRPr lang="en-GB" sz="1800" b="1" dirty="0">
              <a:solidFill>
                <a:srgbClr val="C00000"/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214DBB2-A53E-6F40-70DE-67F4053D9BCE}"/>
              </a:ext>
            </a:extLst>
          </p:cNvPr>
          <p:cNvSpPr txBox="1"/>
          <p:nvPr/>
        </p:nvSpPr>
        <p:spPr>
          <a:xfrm>
            <a:off x="1486365" y="3588997"/>
            <a:ext cx="3450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The Problem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it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resolves</a:t>
            </a:r>
            <a:endParaRPr lang="de-DE" sz="2400" dirty="0">
              <a:solidFill>
                <a:srgbClr val="C00000"/>
              </a:solidFill>
              <a:latin typeface="Avenir Medium" panose="02000503020000020003" pitchFamily="2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3028E926-EEEE-F073-25A7-1F7073B263CF}"/>
              </a:ext>
            </a:extLst>
          </p:cNvPr>
          <p:cNvSpPr txBox="1"/>
          <p:nvPr/>
        </p:nvSpPr>
        <p:spPr>
          <a:xfrm>
            <a:off x="670063" y="2835744"/>
            <a:ext cx="4266477" cy="400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20’000 $ commitment each year</a:t>
            </a:r>
          </a:p>
        </p:txBody>
      </p:sp>
      <p:pic>
        <p:nvPicPr>
          <p:cNvPr id="24" name="Picture 4" descr="How can I become more sustainable? Paperwise chooses the SDGS as a guiding  principle – PaperWise">
            <a:extLst>
              <a:ext uri="{FF2B5EF4-FFF2-40B4-BE49-F238E27FC236}">
                <a16:creationId xmlns:a16="http://schemas.microsoft.com/office/drawing/2014/main" id="{324AB6B1-5585-1AF6-910C-55E119F53F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25763" r="74344" b="54836"/>
          <a:stretch/>
        </p:blipFill>
        <p:spPr bwMode="auto">
          <a:xfrm>
            <a:off x="536370" y="5694993"/>
            <a:ext cx="583413" cy="57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A350A462-5770-5E6F-2F7C-E0AB3C72E6C0}"/>
              </a:ext>
            </a:extLst>
          </p:cNvPr>
          <p:cNvSpPr txBox="1"/>
          <p:nvPr/>
        </p:nvSpPr>
        <p:spPr>
          <a:xfrm>
            <a:off x="2825065" y="2345673"/>
            <a:ext cx="2111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Funding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need</a:t>
            </a:r>
            <a:endParaRPr lang="de-DE" sz="2400" dirty="0">
              <a:solidFill>
                <a:srgbClr val="C00000"/>
              </a:solidFill>
              <a:latin typeface="Avenir Medium" panose="02000503020000020003" pitchFamily="2" charset="0"/>
            </a:endParaRPr>
          </a:p>
        </p:txBody>
      </p:sp>
      <p:pic>
        <p:nvPicPr>
          <p:cNvPr id="23" name="Picture 4" descr="How can I become more sustainable? Paperwise chooses the SDGS as a guiding  principle – PaperWise">
            <a:extLst>
              <a:ext uri="{FF2B5EF4-FFF2-40B4-BE49-F238E27FC236}">
                <a16:creationId xmlns:a16="http://schemas.microsoft.com/office/drawing/2014/main" id="{8344D0FE-0C61-6D07-25E8-332D15B77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7" t="48974" r="62071" b="31625"/>
          <a:stretch/>
        </p:blipFill>
        <p:spPr bwMode="auto">
          <a:xfrm>
            <a:off x="1901269" y="5697660"/>
            <a:ext cx="583413" cy="57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w can I become more sustainable? Paperwise chooses the SDGS as a guiding  principle – PaperWise">
            <a:extLst>
              <a:ext uri="{FF2B5EF4-FFF2-40B4-BE49-F238E27FC236}">
                <a16:creationId xmlns:a16="http://schemas.microsoft.com/office/drawing/2014/main" id="{F39195AA-347D-371F-4200-F3A9DDDFB0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49" t="25765" r="62449" b="54834"/>
          <a:stretch/>
        </p:blipFill>
        <p:spPr bwMode="auto">
          <a:xfrm>
            <a:off x="1218714" y="5697660"/>
            <a:ext cx="583413" cy="57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ow can I become more sustainable? Paperwise chooses the SDGS as a guiding  principle – PaperWise">
            <a:extLst>
              <a:ext uri="{FF2B5EF4-FFF2-40B4-BE49-F238E27FC236}">
                <a16:creationId xmlns:a16="http://schemas.microsoft.com/office/drawing/2014/main" id="{58C372C1-DBEC-0E96-C53B-45ABB52F9F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31" t="48501" r="27267" b="32098"/>
          <a:stretch/>
        </p:blipFill>
        <p:spPr bwMode="auto">
          <a:xfrm>
            <a:off x="2587160" y="5697660"/>
            <a:ext cx="583413" cy="57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ow can I become more sustainable? Paperwise chooses the SDGS as a guiding  principle – PaperWise">
            <a:extLst>
              <a:ext uri="{FF2B5EF4-FFF2-40B4-BE49-F238E27FC236}">
                <a16:creationId xmlns:a16="http://schemas.microsoft.com/office/drawing/2014/main" id="{E69F3CBC-6CFC-43D9-734E-4F486BEC57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3" t="71843" r="62135" b="8756"/>
          <a:stretch/>
        </p:blipFill>
        <p:spPr bwMode="auto">
          <a:xfrm>
            <a:off x="3958942" y="5697660"/>
            <a:ext cx="583413" cy="57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ow can I become more sustainable? Paperwise chooses the SDGS as a guiding  principle – PaperWise">
            <a:extLst>
              <a:ext uri="{FF2B5EF4-FFF2-40B4-BE49-F238E27FC236}">
                <a16:creationId xmlns:a16="http://schemas.microsoft.com/office/drawing/2014/main" id="{81B87014-BCC1-C74C-5542-9D74AFF301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93" t="49346" r="16205" b="31253"/>
          <a:stretch/>
        </p:blipFill>
        <p:spPr bwMode="auto">
          <a:xfrm>
            <a:off x="3273051" y="5697660"/>
            <a:ext cx="583413" cy="57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ow can I become more sustainable? Paperwise chooses the SDGS as a guiding  principle – PaperWise">
            <a:extLst>
              <a:ext uri="{FF2B5EF4-FFF2-40B4-BE49-F238E27FC236}">
                <a16:creationId xmlns:a16="http://schemas.microsoft.com/office/drawing/2014/main" id="{19036C1D-EB22-ED1D-39FF-52349664BA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51" t="71302" r="27847" b="9297"/>
          <a:stretch/>
        </p:blipFill>
        <p:spPr bwMode="auto">
          <a:xfrm>
            <a:off x="4644833" y="5699339"/>
            <a:ext cx="583413" cy="57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7147C2EE-2521-4987-AB70-EF728250522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372222" y="6215758"/>
            <a:ext cx="575875" cy="47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005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7C3C0-B3D6-10DE-3EDF-54AD01577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76D5D3E4-F7F7-82CD-4374-AEEC653FCEC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5259887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fik 5" descr="Ein Bild, das Person, Kleidung, Im Haus, Kochen enthält.&#10;&#10;Automatisch generierte Beschreibung">
            <a:extLst>
              <a:ext uri="{FF2B5EF4-FFF2-40B4-BE49-F238E27FC236}">
                <a16:creationId xmlns:a16="http://schemas.microsoft.com/office/drawing/2014/main" id="{7663115E-B82E-D705-CB66-9209ABC9EAC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0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449AE97-76E5-69FB-55F4-8336B391B521}"/>
              </a:ext>
            </a:extLst>
          </p:cNvPr>
          <p:cNvSpPr/>
          <p:nvPr/>
        </p:nvSpPr>
        <p:spPr>
          <a:xfrm>
            <a:off x="5142000" y="2475000"/>
            <a:ext cx="1908000" cy="1908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D37814-F546-1877-14E4-F1B9ADCBF8A8}"/>
              </a:ext>
            </a:extLst>
          </p:cNvPr>
          <p:cNvSpPr/>
          <p:nvPr/>
        </p:nvSpPr>
        <p:spPr>
          <a:xfrm>
            <a:off x="338667" y="0"/>
            <a:ext cx="711200" cy="1151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4A8ED33-613E-43D1-CD89-2819890129E3}"/>
              </a:ext>
            </a:extLst>
          </p:cNvPr>
          <p:cNvSpPr txBox="1"/>
          <p:nvPr/>
        </p:nvSpPr>
        <p:spPr>
          <a:xfrm>
            <a:off x="5281514" y="2828835"/>
            <a:ext cx="1628972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A Service </a:t>
            </a:r>
          </a:p>
          <a:p>
            <a:pPr algn="ctr"/>
            <a:r>
              <a:rPr lang="de-DE" sz="2400" b="1" dirty="0" err="1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for</a:t>
            </a:r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DE" sz="2400" b="1" dirty="0" err="1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your</a:t>
            </a:r>
            <a:endParaRPr lang="de-DE" sz="2400" b="1" dirty="0">
              <a:solidFill>
                <a:schemeClr val="bg1"/>
              </a:solidFill>
              <a:latin typeface="Avenir Heavy" panose="02000503020000020003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Company</a:t>
            </a:r>
          </a:p>
        </p:txBody>
      </p:sp>
      <p:pic>
        <p:nvPicPr>
          <p:cNvPr id="12" name="Grafik 11" descr="Handschlag mit einfarbiger Füllung">
            <a:extLst>
              <a:ext uri="{FF2B5EF4-FFF2-40B4-BE49-F238E27FC236}">
                <a16:creationId xmlns:a16="http://schemas.microsoft.com/office/drawing/2014/main" id="{2C587245-380C-4599-F218-88A9AAAF69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3670" y="449706"/>
            <a:ext cx="711200" cy="71120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218ED9FB-EF23-A2FA-3AE1-BE5A7B771A90}"/>
              </a:ext>
            </a:extLst>
          </p:cNvPr>
          <p:cNvSpPr txBox="1"/>
          <p:nvPr/>
        </p:nvSpPr>
        <p:spPr>
          <a:xfrm>
            <a:off x="7373495" y="1776845"/>
            <a:ext cx="4374612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Professional Video and Photography Content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Live Speaker Sessions with Smiling Gecko representatives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Interactive Cooking Workshops featuring chefs from Cambodia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Regular Reporting with KPIs and progress updates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Campus Tours and stay in the Farmhouse Resort &amp; Spa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Self-Promotion Initiatives to boost visibility and impact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38731C0-680A-4937-4472-D786DE83CF21}"/>
              </a:ext>
            </a:extLst>
          </p:cNvPr>
          <p:cNvSpPr txBox="1"/>
          <p:nvPr/>
        </p:nvSpPr>
        <p:spPr>
          <a:xfrm>
            <a:off x="7373495" y="958050"/>
            <a:ext cx="32785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If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you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want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to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help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us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,</a:t>
            </a:r>
          </a:p>
          <a:p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We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will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help</a:t>
            </a:r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you</a:t>
            </a:r>
            <a:endParaRPr lang="de-DE" sz="2400" dirty="0">
              <a:solidFill>
                <a:srgbClr val="C00000"/>
              </a:solidFill>
              <a:latin typeface="Avenir Medium" panose="02000503020000020003" pitchFamily="2" charset="0"/>
            </a:endParaRPr>
          </a:p>
        </p:txBody>
      </p:sp>
      <p:pic>
        <p:nvPicPr>
          <p:cNvPr id="15" name="Grafik 14" descr="Ein Bild, das Entwurf, Zeichnung, Kinderkunst, Grafiken enthält.&#10;&#10;Automatisch generierte Beschreibung">
            <a:extLst>
              <a:ext uri="{FF2B5EF4-FFF2-40B4-BE49-F238E27FC236}">
                <a16:creationId xmlns:a16="http://schemas.microsoft.com/office/drawing/2014/main" id="{82642202-CBB1-6AE8-0E39-BEC724189F7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23627"/>
          <a:stretch/>
        </p:blipFill>
        <p:spPr>
          <a:xfrm>
            <a:off x="11372092" y="6148136"/>
            <a:ext cx="668594" cy="55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83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7EA98-EC35-37FD-51FA-2BE862818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98BA6E8A-3080-BBC3-9D17-FD4597CDA9C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89309417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8BA6E8A-3080-BBC3-9D17-FD4597CDA9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Grafik 3">
            <a:extLst>
              <a:ext uri="{FF2B5EF4-FFF2-40B4-BE49-F238E27FC236}">
                <a16:creationId xmlns:a16="http://schemas.microsoft.com/office/drawing/2014/main" id="{56A18B21-1DB1-95C9-5BAA-E890A2F13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CE003664-25AE-E2FD-2816-49BBC7314D52}"/>
              </a:ext>
            </a:extLst>
          </p:cNvPr>
          <p:cNvSpPr/>
          <p:nvPr/>
        </p:nvSpPr>
        <p:spPr>
          <a:xfrm>
            <a:off x="338667" y="0"/>
            <a:ext cx="711200" cy="1151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 descr="Handschlag mit einfarbiger Füllung">
            <a:extLst>
              <a:ext uri="{FF2B5EF4-FFF2-40B4-BE49-F238E27FC236}">
                <a16:creationId xmlns:a16="http://schemas.microsoft.com/office/drawing/2014/main" id="{23BCD89D-9714-879B-7E4A-CC8639D836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3670" y="449706"/>
            <a:ext cx="711200" cy="7112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7172926-C3A8-740A-51AB-93CEF2655944}"/>
              </a:ext>
            </a:extLst>
          </p:cNvPr>
          <p:cNvSpPr/>
          <p:nvPr/>
        </p:nvSpPr>
        <p:spPr>
          <a:xfrm>
            <a:off x="5142000" y="2475000"/>
            <a:ext cx="1908000" cy="1908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5ED560B-C71D-C379-F3F3-F7D82969AC74}"/>
              </a:ext>
            </a:extLst>
          </p:cNvPr>
          <p:cNvSpPr txBox="1"/>
          <p:nvPr/>
        </p:nvSpPr>
        <p:spPr>
          <a:xfrm>
            <a:off x="5281514" y="2828835"/>
            <a:ext cx="1628972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A Service </a:t>
            </a:r>
          </a:p>
          <a:p>
            <a:pPr algn="ctr"/>
            <a:r>
              <a:rPr lang="de-DE" sz="2400" b="1" dirty="0" err="1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for</a:t>
            </a:r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DE" sz="2400" b="1" dirty="0" err="1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your</a:t>
            </a:r>
            <a:endParaRPr lang="de-DE" sz="2400" b="1" dirty="0">
              <a:solidFill>
                <a:schemeClr val="bg1"/>
              </a:solidFill>
              <a:latin typeface="Avenir Heavy" panose="02000503020000020003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Company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7057118-EDDF-81FE-A4F7-D2DD03BA0FD3}"/>
              </a:ext>
            </a:extLst>
          </p:cNvPr>
          <p:cNvSpPr/>
          <p:nvPr/>
        </p:nvSpPr>
        <p:spPr>
          <a:xfrm>
            <a:off x="356836" y="4965668"/>
            <a:ext cx="2322864" cy="71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Farmhouse Resort </a:t>
            </a:r>
          </a:p>
          <a:p>
            <a:pPr algn="ctr"/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&amp; Spa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4EA42CA-6A08-AF0F-2EB0-DFCB5BA9506E}"/>
              </a:ext>
            </a:extLst>
          </p:cNvPr>
          <p:cNvSpPr/>
          <p:nvPr/>
        </p:nvSpPr>
        <p:spPr>
          <a:xfrm>
            <a:off x="3392922" y="4965636"/>
            <a:ext cx="2322864" cy="71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Professional Video Content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7D665F2-6EA6-AF0D-D8D3-34685E7C6D75}"/>
              </a:ext>
            </a:extLst>
          </p:cNvPr>
          <p:cNvSpPr/>
          <p:nvPr/>
        </p:nvSpPr>
        <p:spPr>
          <a:xfrm>
            <a:off x="6440923" y="4965636"/>
            <a:ext cx="2322864" cy="71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Cooking Workshops with our chefs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8BD2314-A3BA-FB17-8D73-5FA36D72954E}"/>
              </a:ext>
            </a:extLst>
          </p:cNvPr>
          <p:cNvSpPr/>
          <p:nvPr/>
        </p:nvSpPr>
        <p:spPr>
          <a:xfrm>
            <a:off x="9495107" y="4965636"/>
            <a:ext cx="2322864" cy="71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Testing your newest products on campus</a:t>
            </a:r>
          </a:p>
        </p:txBody>
      </p:sp>
      <p:pic>
        <p:nvPicPr>
          <p:cNvPr id="6" name="Grafik 5" descr="Ein Bild, das Entwurf, Zeichnung, Kinderkunst, Grafiken enthält.&#10;&#10;Automatisch generierte Beschreibung">
            <a:extLst>
              <a:ext uri="{FF2B5EF4-FFF2-40B4-BE49-F238E27FC236}">
                <a16:creationId xmlns:a16="http://schemas.microsoft.com/office/drawing/2014/main" id="{CBDA3F3C-BCAB-78EE-2830-07FE485F43C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b="23627"/>
          <a:stretch/>
        </p:blipFill>
        <p:spPr>
          <a:xfrm>
            <a:off x="11372092" y="6148136"/>
            <a:ext cx="668594" cy="55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2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FD7E9-7388-6521-A1EC-85D4D3975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8758F800-8503-329C-96B7-6F524EB03B7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440767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758F800-8503-329C-96B7-6F524EB03B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Grafik 17" descr="Ein Bild, das Im Haus, Person, Handwerker, Werkzeug enthält.&#10;&#10;Automatisch generierte Beschreibung">
            <a:extLst>
              <a:ext uri="{FF2B5EF4-FFF2-40B4-BE49-F238E27FC236}">
                <a16:creationId xmlns:a16="http://schemas.microsoft.com/office/drawing/2014/main" id="{E3B36626-F3D7-2CD0-D667-EC56DA89FF0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890" r="20415"/>
          <a:stretch/>
        </p:blipFill>
        <p:spPr>
          <a:xfrm>
            <a:off x="6095999" y="0"/>
            <a:ext cx="6096001" cy="6867442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1E030DD-6631-1DC2-E22D-4AE68E954995}"/>
              </a:ext>
            </a:extLst>
          </p:cNvPr>
          <p:cNvSpPr/>
          <p:nvPr/>
        </p:nvSpPr>
        <p:spPr>
          <a:xfrm>
            <a:off x="1154856" y="4070740"/>
            <a:ext cx="2106122" cy="2145018"/>
          </a:xfrm>
          <a:prstGeom prst="ellipse">
            <a:avLst/>
          </a:prstGeom>
          <a:solidFill>
            <a:srgbClr val="A3A3A3">
              <a:alpha val="54205"/>
            </a:srgbClr>
          </a:solidFill>
          <a:ln>
            <a:solidFill>
              <a:srgbClr val="A3A3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265D1AA-1296-EE3B-E264-DF33A16A4B02}"/>
              </a:ext>
            </a:extLst>
          </p:cNvPr>
          <p:cNvSpPr/>
          <p:nvPr/>
        </p:nvSpPr>
        <p:spPr>
          <a:xfrm>
            <a:off x="1985021" y="2777055"/>
            <a:ext cx="2106122" cy="2145018"/>
          </a:xfrm>
          <a:prstGeom prst="ellipse">
            <a:avLst/>
          </a:prstGeom>
          <a:solidFill>
            <a:srgbClr val="A3A3A3">
              <a:alpha val="74813"/>
            </a:srgbClr>
          </a:solidFill>
          <a:ln>
            <a:solidFill>
              <a:srgbClr val="A3A3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8990CF-8EAA-9853-9154-3CFE29E81F97}"/>
              </a:ext>
            </a:extLst>
          </p:cNvPr>
          <p:cNvSpPr/>
          <p:nvPr/>
        </p:nvSpPr>
        <p:spPr>
          <a:xfrm>
            <a:off x="2736886" y="4070740"/>
            <a:ext cx="2106122" cy="2145018"/>
          </a:xfrm>
          <a:prstGeom prst="ellipse">
            <a:avLst/>
          </a:prstGeom>
          <a:solidFill>
            <a:srgbClr val="A3A3A3">
              <a:alpha val="85922"/>
            </a:srgbClr>
          </a:solidFill>
          <a:ln>
            <a:solidFill>
              <a:srgbClr val="A3A3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508D943C-1CF7-6ACE-E098-26B51CF2A313}"/>
              </a:ext>
            </a:extLst>
          </p:cNvPr>
          <p:cNvGrpSpPr/>
          <p:nvPr/>
        </p:nvGrpSpPr>
        <p:grpSpPr>
          <a:xfrm>
            <a:off x="1154855" y="4705659"/>
            <a:ext cx="2106123" cy="875180"/>
            <a:chOff x="1154854" y="4834721"/>
            <a:chExt cx="2106123" cy="875180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9618CAB6-A9BD-1C21-F6FF-B5FF5A15578E}"/>
                </a:ext>
              </a:extLst>
            </p:cNvPr>
            <p:cNvSpPr/>
            <p:nvPr/>
          </p:nvSpPr>
          <p:spPr>
            <a:xfrm>
              <a:off x="1154855" y="5202234"/>
              <a:ext cx="2106122" cy="5076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 dirty="0">
                  <a:latin typeface="Avenir Medium" panose="02000503020000020003" pitchFamily="2" charset="0"/>
                </a:rPr>
                <a:t>NGO</a:t>
              </a:r>
              <a:endParaRPr lang="de-DE" dirty="0">
                <a:latin typeface="Avenir Medium" panose="02000503020000020003" pitchFamily="2" charset="0"/>
              </a:endParaRP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7538A03D-C57B-4338-5C64-B9BC33863A79}"/>
                </a:ext>
              </a:extLst>
            </p:cNvPr>
            <p:cNvSpPr txBox="1"/>
            <p:nvPr/>
          </p:nvSpPr>
          <p:spPr>
            <a:xfrm>
              <a:off x="1154854" y="4834721"/>
              <a:ext cx="2106122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800" b="1" dirty="0">
                  <a:solidFill>
                    <a:schemeClr val="bg1"/>
                  </a:solidFill>
                  <a:latin typeface="Avenir Black" panose="02000503020000020003" pitchFamily="2" charset="0"/>
                </a:rPr>
                <a:t>1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9C34FBBD-AAA5-4EC1-549F-E594BB4E216F}"/>
              </a:ext>
            </a:extLst>
          </p:cNvPr>
          <p:cNvGrpSpPr/>
          <p:nvPr/>
        </p:nvGrpSpPr>
        <p:grpSpPr>
          <a:xfrm>
            <a:off x="1985021" y="3176832"/>
            <a:ext cx="2106122" cy="1018012"/>
            <a:chOff x="1985021" y="2944880"/>
            <a:chExt cx="2106122" cy="1018012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182C04C6-F899-93E1-1E39-4D85335EB0F3}"/>
                </a:ext>
              </a:extLst>
            </p:cNvPr>
            <p:cNvSpPr/>
            <p:nvPr/>
          </p:nvSpPr>
          <p:spPr>
            <a:xfrm>
              <a:off x="1985021" y="3455225"/>
              <a:ext cx="2106122" cy="5076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 dirty="0" err="1">
                  <a:latin typeface="Avenir Medium" panose="02000503020000020003" pitchFamily="2" charset="0"/>
                </a:rPr>
                <a:t>Social</a:t>
              </a:r>
              <a:endParaRPr lang="de-DE" sz="2000" dirty="0">
                <a:latin typeface="Avenir Medium" panose="02000503020000020003" pitchFamily="2" charset="0"/>
              </a:endParaRPr>
            </a:p>
            <a:p>
              <a:pPr algn="ctr"/>
              <a:r>
                <a:rPr lang="de-DE" sz="2000" dirty="0">
                  <a:latin typeface="Avenir Medium" panose="02000503020000020003" pitchFamily="2" charset="0"/>
                </a:rPr>
                <a:t>Enterprise</a:t>
              </a:r>
              <a:endParaRPr lang="de-DE" dirty="0">
                <a:latin typeface="Avenir Medium" panose="02000503020000020003" pitchFamily="2" charset="0"/>
              </a:endParaRP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CB3EBDC3-A9DA-7FC5-4951-A9B293D7AC7D}"/>
                </a:ext>
              </a:extLst>
            </p:cNvPr>
            <p:cNvSpPr txBox="1"/>
            <p:nvPr/>
          </p:nvSpPr>
          <p:spPr>
            <a:xfrm>
              <a:off x="1985021" y="2944880"/>
              <a:ext cx="2106122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800" b="1" dirty="0">
                  <a:solidFill>
                    <a:schemeClr val="bg1"/>
                  </a:solidFill>
                  <a:latin typeface="Avenir Black" panose="02000503020000020003" pitchFamily="2" charset="0"/>
                </a:rPr>
                <a:t>2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4451047-062B-687A-6973-39785AF9DD6F}"/>
              </a:ext>
            </a:extLst>
          </p:cNvPr>
          <p:cNvGrpSpPr/>
          <p:nvPr/>
        </p:nvGrpSpPr>
        <p:grpSpPr>
          <a:xfrm>
            <a:off x="2729495" y="4652707"/>
            <a:ext cx="2120904" cy="981083"/>
            <a:chOff x="2736885" y="4834721"/>
            <a:chExt cx="2120904" cy="981083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5FCE8FB8-2BA9-E75E-D026-B5CF1AB23B46}"/>
                </a:ext>
              </a:extLst>
            </p:cNvPr>
            <p:cNvSpPr/>
            <p:nvPr/>
          </p:nvSpPr>
          <p:spPr>
            <a:xfrm>
              <a:off x="2736887" y="5096331"/>
              <a:ext cx="2106122" cy="7194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 dirty="0">
                  <a:latin typeface="Avenir Medium" panose="02000503020000020003" pitchFamily="2" charset="0"/>
                </a:rPr>
                <a:t>Company</a:t>
              </a:r>
              <a:endParaRPr lang="de-DE" dirty="0">
                <a:latin typeface="Avenir Medium" panose="02000503020000020003" pitchFamily="2" charset="0"/>
              </a:endParaRP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8841690D-5A74-00A3-D19E-EBE200B183BB}"/>
                </a:ext>
              </a:extLst>
            </p:cNvPr>
            <p:cNvSpPr txBox="1"/>
            <p:nvPr/>
          </p:nvSpPr>
          <p:spPr>
            <a:xfrm>
              <a:off x="2736885" y="4834721"/>
              <a:ext cx="212090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800" b="1" dirty="0">
                  <a:solidFill>
                    <a:schemeClr val="bg1"/>
                  </a:solidFill>
                  <a:latin typeface="Avenir Black" panose="02000503020000020003" pitchFamily="2" charset="0"/>
                </a:rPr>
                <a:t>3</a:t>
              </a:r>
            </a:p>
          </p:txBody>
        </p: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695A9AF5-CCA9-8434-07C7-A8466675E40D}"/>
              </a:ext>
            </a:extLst>
          </p:cNvPr>
          <p:cNvSpPr/>
          <p:nvPr/>
        </p:nvSpPr>
        <p:spPr>
          <a:xfrm>
            <a:off x="5142000" y="2475000"/>
            <a:ext cx="1908000" cy="1908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26B9031B-9673-FDAD-B8B6-31842FDD00E0}"/>
              </a:ext>
            </a:extLst>
          </p:cNvPr>
          <p:cNvSpPr txBox="1"/>
          <p:nvPr/>
        </p:nvSpPr>
        <p:spPr>
          <a:xfrm>
            <a:off x="5153626" y="3013502"/>
            <a:ext cx="1884748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Commercial</a:t>
            </a:r>
          </a:p>
          <a:p>
            <a:pPr algn="ctr"/>
            <a:r>
              <a:rPr lang="de-DE" sz="2400" b="1" dirty="0">
                <a:solidFill>
                  <a:schemeClr val="bg1"/>
                </a:solidFill>
                <a:latin typeface="Avenir Heavy" panose="02000503020000020003" pitchFamily="2" charset="0"/>
                <a:ea typeface="Roboto" panose="02000000000000000000" pitchFamily="2" charset="0"/>
                <a:cs typeface="Roboto" panose="02000000000000000000" pitchFamily="2" charset="0"/>
              </a:rPr>
              <a:t>Model</a:t>
            </a: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D02BF700-5140-DBFF-3D35-13C627582C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17363" y="4458157"/>
            <a:ext cx="543614" cy="452623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86300A2C-1DBB-BBC0-8134-C09DC1DC02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72222" y="6215758"/>
            <a:ext cx="575875" cy="479484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A8265B36-126C-4D50-3A42-BA39D2FE7EBA}"/>
              </a:ext>
            </a:extLst>
          </p:cNvPr>
          <p:cNvSpPr/>
          <p:nvPr/>
        </p:nvSpPr>
        <p:spPr>
          <a:xfrm>
            <a:off x="338667" y="6126"/>
            <a:ext cx="711200" cy="1151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2" name="Grafik 41" descr="Chevronpfeile mit einfarbiger Füllung">
            <a:extLst>
              <a:ext uri="{FF2B5EF4-FFF2-40B4-BE49-F238E27FC236}">
                <a16:creationId xmlns:a16="http://schemas.microsoft.com/office/drawing/2014/main" id="{70B2EDCA-D7D9-9FC5-E71E-98F4E7E716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4812" y="434165"/>
            <a:ext cx="723427" cy="723427"/>
          </a:xfrm>
          <a:prstGeom prst="rect">
            <a:avLst/>
          </a:prstGeom>
        </p:spPr>
      </p:pic>
      <p:sp>
        <p:nvSpPr>
          <p:cNvPr id="43" name="Textfeld 42">
            <a:extLst>
              <a:ext uri="{FF2B5EF4-FFF2-40B4-BE49-F238E27FC236}">
                <a16:creationId xmlns:a16="http://schemas.microsoft.com/office/drawing/2014/main" id="{F98D24F9-2685-4312-DDB1-AAF672572C64}"/>
              </a:ext>
            </a:extLst>
          </p:cNvPr>
          <p:cNvSpPr txBox="1"/>
          <p:nvPr/>
        </p:nvSpPr>
        <p:spPr>
          <a:xfrm>
            <a:off x="477672" y="1382298"/>
            <a:ext cx="4578264" cy="136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ts val="2500"/>
              </a:lnSpc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The aim is to generate revenue for the entire business while attracting external investments to scale and replicate the model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395E1E97-F742-2180-C6E2-B17BCDC1A4DD}"/>
              </a:ext>
            </a:extLst>
          </p:cNvPr>
          <p:cNvSpPr txBox="1"/>
          <p:nvPr/>
        </p:nvSpPr>
        <p:spPr>
          <a:xfrm>
            <a:off x="2857190" y="872030"/>
            <a:ext cx="2125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Self </a:t>
            </a:r>
            <a:r>
              <a:rPr lang="de-DE" sz="2400" dirty="0" err="1">
                <a:solidFill>
                  <a:srgbClr val="C00000"/>
                </a:solidFill>
                <a:latin typeface="Avenir Medium" panose="02000503020000020003" pitchFamily="2" charset="0"/>
              </a:rPr>
              <a:t>Sufficieny</a:t>
            </a:r>
            <a:endParaRPr lang="de-DE" sz="2400" dirty="0">
              <a:solidFill>
                <a:srgbClr val="C00000"/>
              </a:solidFill>
              <a:latin typeface="Avenir Medium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0055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396</Words>
  <Application>Microsoft Macintosh PowerPoint</Application>
  <PresentationFormat>Breitbild</PresentationFormat>
  <Paragraphs>106</Paragraphs>
  <Slides>12</Slides>
  <Notes>4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22" baseType="lpstr">
      <vt:lpstr>Aptos</vt:lpstr>
      <vt:lpstr>Aptos Display</vt:lpstr>
      <vt:lpstr>Arial</vt:lpstr>
      <vt:lpstr>Avenir Black</vt:lpstr>
      <vt:lpstr>Avenir Book</vt:lpstr>
      <vt:lpstr>Avenir Heavy</vt:lpstr>
      <vt:lpstr>Avenir Medium</vt:lpstr>
      <vt:lpstr>Calibri</vt:lpstr>
      <vt:lpstr>Office</vt:lpstr>
      <vt:lpstr>think-cell 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Henri Pinar</dc:creator>
  <cp:lastModifiedBy>Aschoff, JohannesMaximilian</cp:lastModifiedBy>
  <cp:revision>30</cp:revision>
  <dcterms:created xsi:type="dcterms:W3CDTF">2024-11-24T12:40:33Z</dcterms:created>
  <dcterms:modified xsi:type="dcterms:W3CDTF">2024-12-05T17:32:42Z</dcterms:modified>
</cp:coreProperties>
</file>